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314" r:id="rId7"/>
    <p:sldId id="259" r:id="rId8"/>
    <p:sldId id="263" r:id="rId9"/>
    <p:sldId id="262" r:id="rId10"/>
    <p:sldId id="264" r:id="rId11"/>
    <p:sldId id="265" r:id="rId12"/>
    <p:sldId id="266" r:id="rId13"/>
    <p:sldId id="267" r:id="rId14"/>
    <p:sldId id="268" r:id="rId15"/>
    <p:sldId id="269" r:id="rId16"/>
    <p:sldId id="273" r:id="rId17"/>
    <p:sldId id="270" r:id="rId18"/>
    <p:sldId id="271" r:id="rId19"/>
    <p:sldId id="272" r:id="rId20"/>
    <p:sldId id="274" r:id="rId21"/>
    <p:sldId id="275" r:id="rId22"/>
    <p:sldId id="276" r:id="rId23"/>
    <p:sldId id="277" r:id="rId24"/>
    <p:sldId id="278" r:id="rId25"/>
    <p:sldId id="279" r:id="rId26"/>
    <p:sldId id="280" r:id="rId27"/>
    <p:sldId id="281" r:id="rId28"/>
    <p:sldId id="284" r:id="rId29"/>
    <p:sldId id="282" r:id="rId30"/>
    <p:sldId id="283" r:id="rId31"/>
    <p:sldId id="308" r:id="rId32"/>
    <p:sldId id="285" r:id="rId33"/>
    <p:sldId id="286" r:id="rId34"/>
    <p:sldId id="287" r:id="rId35"/>
    <p:sldId id="288" r:id="rId36"/>
    <p:sldId id="289" r:id="rId37"/>
    <p:sldId id="290" r:id="rId38"/>
    <p:sldId id="291" r:id="rId39"/>
    <p:sldId id="292" r:id="rId40"/>
    <p:sldId id="293" r:id="rId41"/>
    <p:sldId id="309" r:id="rId42"/>
    <p:sldId id="294" r:id="rId43"/>
    <p:sldId id="310" r:id="rId44"/>
    <p:sldId id="295" r:id="rId45"/>
    <p:sldId id="296" r:id="rId46"/>
    <p:sldId id="297" r:id="rId47"/>
    <p:sldId id="298" r:id="rId48"/>
    <p:sldId id="299" r:id="rId49"/>
    <p:sldId id="311" r:id="rId50"/>
    <p:sldId id="300" r:id="rId51"/>
    <p:sldId id="312" r:id="rId52"/>
    <p:sldId id="301" r:id="rId53"/>
    <p:sldId id="302" r:id="rId54"/>
    <p:sldId id="303" r:id="rId55"/>
    <p:sldId id="304" r:id="rId56"/>
    <p:sldId id="313" r:id="rId57"/>
    <p:sldId id="306" r:id="rId58"/>
    <p:sldId id="305" r:id="rId59"/>
    <p:sldId id="307"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60"/>
  </p:normalViewPr>
  <p:slideViewPr>
    <p:cSldViewPr>
      <p:cViewPr varScale="1">
        <p:scale>
          <a:sx n="55" d="100"/>
          <a:sy n="55" d="100"/>
        </p:scale>
        <p:origin x="1604"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6D3EEF3-6840-4667-BC37-D5F4D9B613F4}" type="datetimeFigureOut">
              <a:rPr lang="en-US" smtClean="0"/>
              <a:pPr/>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39CA4-DE2F-44C4-BAD6-1990870E6C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6D3EEF3-6840-4667-BC37-D5F4D9B613F4}" type="datetimeFigureOut">
              <a:rPr lang="en-US" smtClean="0"/>
              <a:pPr/>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39CA4-DE2F-44C4-BAD6-1990870E6C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6D3EEF3-6840-4667-BC37-D5F4D9B613F4}" type="datetimeFigureOut">
              <a:rPr lang="en-US" smtClean="0"/>
              <a:pPr/>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39CA4-DE2F-44C4-BAD6-1990870E6C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6D3EEF3-6840-4667-BC37-D5F4D9B613F4}" type="datetimeFigureOut">
              <a:rPr lang="en-US" smtClean="0"/>
              <a:pPr/>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39CA4-DE2F-44C4-BAD6-1990870E6C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D3EEF3-6840-4667-BC37-D5F4D9B613F4}" type="datetimeFigureOut">
              <a:rPr lang="en-US" smtClean="0"/>
              <a:pPr/>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39CA4-DE2F-44C4-BAD6-1990870E6C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6D3EEF3-6840-4667-BC37-D5F4D9B613F4}" type="datetimeFigureOut">
              <a:rPr lang="en-US" smtClean="0"/>
              <a:pPr/>
              <a:t>9/25/2023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239CA4-DE2F-44C4-BAD6-1990870E6C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6D3EEF3-6840-4667-BC37-D5F4D9B613F4}" type="datetimeFigureOut">
              <a:rPr lang="en-US" smtClean="0"/>
              <a:pPr/>
              <a:t>9/25/2023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239CA4-DE2F-44C4-BAD6-1990870E6C1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6D3EEF3-6840-4667-BC37-D5F4D9B613F4}" type="datetimeFigureOut">
              <a:rPr lang="en-US" smtClean="0"/>
              <a:pPr/>
              <a:t>9/25/2023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239CA4-DE2F-44C4-BAD6-1990870E6C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D3EEF3-6840-4667-BC37-D5F4D9B613F4}" type="datetimeFigureOut">
              <a:rPr lang="en-US" smtClean="0"/>
              <a:pPr/>
              <a:t>9/25/2023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239CA4-DE2F-44C4-BAD6-1990870E6C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6D3EEF3-6840-4667-BC37-D5F4D9B613F4}" type="datetimeFigureOut">
              <a:rPr lang="en-US" smtClean="0"/>
              <a:pPr/>
              <a:t>9/25/2023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239CA4-DE2F-44C4-BAD6-1990870E6C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6D3EEF3-6840-4667-BC37-D5F4D9B613F4}" type="datetimeFigureOut">
              <a:rPr lang="en-US" smtClean="0"/>
              <a:pPr/>
              <a:t>9/25/2023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239CA4-DE2F-44C4-BAD6-1990870E6C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3EEF3-6840-4667-BC37-D5F4D9B613F4}" type="datetimeFigureOut">
              <a:rPr lang="en-US" smtClean="0"/>
              <a:pPr/>
              <a:t>9/25/2023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239CA4-DE2F-44C4-BAD6-1990870E6C1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514600"/>
            <a:ext cx="7772400" cy="1470025"/>
          </a:xfrm>
        </p:spPr>
        <p:txBody>
          <a:bodyPr>
            <a:normAutofit fontScale="90000"/>
          </a:bodyPr>
          <a:lstStyle/>
          <a:p>
            <a:r>
              <a:rPr lang="en-US" b="1" dirty="0">
                <a:latin typeface="Palatino Linotype" pitchFamily="18" charset="0"/>
              </a:rPr>
              <a:t>MONOCLONAL ANTIBODIES IN THE THERAPY OF CHRONIC INFLAMMATORY AND AUTOIMMUNE DISEASES</a:t>
            </a:r>
            <a:endParaRPr lang="en-US" dirty="0">
              <a:latin typeface="Palatino Linotype"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normAutofit fontScale="90000"/>
          </a:bodyPr>
          <a:lstStyle/>
          <a:p>
            <a:r>
              <a:rPr lang="en-US" b="1" dirty="0">
                <a:latin typeface="Palatino Linotype" pitchFamily="18" charset="0"/>
              </a:rPr>
              <a:t>1. INHIBITORS OF INFLAMMATORY CYTOKINES</a:t>
            </a:r>
            <a:endParaRPr lang="en-US" dirty="0">
              <a:latin typeface="Palatino Linotype"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458200" cy="1143000"/>
          </a:xfrm>
        </p:spPr>
        <p:txBody>
          <a:bodyPr>
            <a:normAutofit fontScale="90000"/>
          </a:bodyPr>
          <a:lstStyle/>
          <a:p>
            <a:r>
              <a:rPr lang="en-US" b="1" dirty="0">
                <a:latin typeface="Palatino Linotype" pitchFamily="18" charset="0"/>
              </a:rPr>
              <a:t>Tumor Necrosis Factor-</a:t>
            </a:r>
            <a:r>
              <a:rPr lang="el-GR" b="1" dirty="0">
                <a:latin typeface="Palatino Linotype" pitchFamily="18" charset="0"/>
              </a:rPr>
              <a:t>α </a:t>
            </a:r>
            <a:r>
              <a:rPr lang="en-US" b="1" dirty="0">
                <a:latin typeface="Palatino Linotype" pitchFamily="18" charset="0"/>
              </a:rPr>
              <a:t>Inhibitors</a:t>
            </a:r>
            <a:endParaRPr lang="en-US" dirty="0">
              <a:latin typeface="Palatino Linotype" pitchFamily="18" charset="0"/>
            </a:endParaRPr>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pPr algn="ctr">
              <a:buNone/>
            </a:pPr>
            <a:r>
              <a:rPr lang="en-US" sz="5100" b="1" dirty="0">
                <a:latin typeface="Palatino Linotype" pitchFamily="18" charset="0"/>
              </a:rPr>
              <a:t>Function of TNF-α </a:t>
            </a:r>
          </a:p>
          <a:p>
            <a:pPr algn="ctr">
              <a:buNone/>
            </a:pPr>
            <a:endParaRPr lang="en-US" sz="5100" dirty="0">
              <a:latin typeface="Palatino Linotype" pitchFamily="18" charset="0"/>
            </a:endParaRPr>
          </a:p>
          <a:p>
            <a:r>
              <a:rPr lang="en-US" dirty="0">
                <a:latin typeface="Palatino Linotype" pitchFamily="18" charset="0"/>
              </a:rPr>
              <a:t>significant </a:t>
            </a:r>
            <a:r>
              <a:rPr lang="en-US" b="1" dirty="0">
                <a:latin typeface="Palatino Linotype" pitchFamily="18" charset="0"/>
              </a:rPr>
              <a:t>mediator of inflammation </a:t>
            </a:r>
            <a:r>
              <a:rPr lang="en-US" dirty="0">
                <a:latin typeface="Palatino Linotype" pitchFamily="18" charset="0"/>
              </a:rPr>
              <a:t>associated with </a:t>
            </a:r>
            <a:r>
              <a:rPr lang="en-US" dirty="0">
                <a:solidFill>
                  <a:srgbClr val="FF0000"/>
                </a:solidFill>
                <a:latin typeface="Palatino Linotype" pitchFamily="18" charset="0"/>
              </a:rPr>
              <a:t>psoriasis</a:t>
            </a:r>
            <a:r>
              <a:rPr lang="en-US" dirty="0">
                <a:latin typeface="Palatino Linotype" pitchFamily="18" charset="0"/>
              </a:rPr>
              <a:t>, </a:t>
            </a:r>
            <a:r>
              <a:rPr lang="en-US" dirty="0">
                <a:solidFill>
                  <a:srgbClr val="FF0000"/>
                </a:solidFill>
                <a:latin typeface="Palatino Linotype" pitchFamily="18" charset="0"/>
              </a:rPr>
              <a:t>RA</a:t>
            </a:r>
            <a:r>
              <a:rPr lang="en-US" dirty="0">
                <a:latin typeface="Palatino Linotype" pitchFamily="18" charset="0"/>
              </a:rPr>
              <a:t>, </a:t>
            </a:r>
            <a:r>
              <a:rPr lang="en-US" dirty="0" err="1">
                <a:solidFill>
                  <a:srgbClr val="FF0000"/>
                </a:solidFill>
                <a:latin typeface="Palatino Linotype" pitchFamily="18" charset="0"/>
              </a:rPr>
              <a:t>spondyloarthropathies</a:t>
            </a:r>
            <a:r>
              <a:rPr lang="en-US" dirty="0">
                <a:latin typeface="Palatino Linotype" pitchFamily="18" charset="0"/>
              </a:rPr>
              <a:t>, and </a:t>
            </a:r>
            <a:r>
              <a:rPr lang="en-US" dirty="0">
                <a:solidFill>
                  <a:srgbClr val="FF0000"/>
                </a:solidFill>
                <a:latin typeface="Palatino Linotype" pitchFamily="18" charset="0"/>
              </a:rPr>
              <a:t>chronic inflammatory bowel diseases</a:t>
            </a:r>
          </a:p>
          <a:p>
            <a:endParaRPr lang="en-US" dirty="0">
              <a:latin typeface="Palatino Linotype" pitchFamily="18" charset="0"/>
            </a:endParaRPr>
          </a:p>
          <a:p>
            <a:r>
              <a:rPr lang="en-US" dirty="0">
                <a:latin typeface="Palatino Linotype" pitchFamily="18" charset="0"/>
              </a:rPr>
              <a:t>promotes the </a:t>
            </a:r>
            <a:r>
              <a:rPr lang="en-US" b="1" dirty="0">
                <a:latin typeface="Palatino Linotype" pitchFamily="18" charset="0"/>
              </a:rPr>
              <a:t>accumulation of </a:t>
            </a:r>
            <a:r>
              <a:rPr lang="en-US" b="1" dirty="0" err="1">
                <a:latin typeface="Palatino Linotype" pitchFamily="18" charset="0"/>
              </a:rPr>
              <a:t>immunocompetent</a:t>
            </a:r>
            <a:r>
              <a:rPr lang="en-US" b="1" dirty="0">
                <a:latin typeface="Palatino Linotype" pitchFamily="18" charset="0"/>
              </a:rPr>
              <a:t> cells </a:t>
            </a:r>
            <a:r>
              <a:rPr lang="en-US" dirty="0">
                <a:latin typeface="Palatino Linotype" pitchFamily="18" charset="0"/>
              </a:rPr>
              <a:t>at sites of inflammation through activation of the vascular endothelium and </a:t>
            </a:r>
            <a:r>
              <a:rPr lang="en-US" dirty="0" err="1">
                <a:latin typeface="Palatino Linotype" pitchFamily="18" charset="0"/>
              </a:rPr>
              <a:t>upregulation</a:t>
            </a:r>
            <a:r>
              <a:rPr lang="en-US" dirty="0">
                <a:latin typeface="Palatino Linotype" pitchFamily="18" charset="0"/>
              </a:rPr>
              <a:t> of adhesion molecules.</a:t>
            </a:r>
          </a:p>
          <a:p>
            <a:endParaRPr lang="en-US" dirty="0">
              <a:latin typeface="Palatino Linotype" pitchFamily="18" charset="0"/>
            </a:endParaRPr>
          </a:p>
          <a:p>
            <a:r>
              <a:rPr lang="en-US" dirty="0">
                <a:latin typeface="Palatino Linotype" pitchFamily="18" charset="0"/>
              </a:rPr>
              <a:t>stimulates </a:t>
            </a:r>
            <a:r>
              <a:rPr lang="en-US" b="1" dirty="0">
                <a:latin typeface="Palatino Linotype" pitchFamily="18" charset="0"/>
              </a:rPr>
              <a:t>synthesis of other pro-inflammatory cytokines </a:t>
            </a:r>
            <a:r>
              <a:rPr lang="en-US" dirty="0">
                <a:latin typeface="Palatino Linotype" pitchFamily="18" charset="0"/>
              </a:rPr>
              <a:t>(IL-1β, IL-6, granulocyte macrophage–colony-stimulating factor [GM-CSF]) </a:t>
            </a:r>
            <a:r>
              <a:rPr lang="en-US" b="1" dirty="0" err="1">
                <a:latin typeface="Palatino Linotype" pitchFamily="18" charset="0"/>
              </a:rPr>
              <a:t>chemokines</a:t>
            </a:r>
            <a:r>
              <a:rPr lang="en-US" b="1" dirty="0">
                <a:latin typeface="Palatino Linotype" pitchFamily="18" charset="0"/>
              </a:rPr>
              <a:t> </a:t>
            </a:r>
            <a:r>
              <a:rPr lang="en-US" dirty="0">
                <a:latin typeface="Palatino Linotype" pitchFamily="18" charset="0"/>
              </a:rPr>
              <a:t>(IL-8), and </a:t>
            </a:r>
            <a:r>
              <a:rPr lang="en-US" b="1" dirty="0">
                <a:latin typeface="Palatino Linotype" pitchFamily="18" charset="0"/>
              </a:rPr>
              <a:t>inflammatory </a:t>
            </a:r>
            <a:r>
              <a:rPr lang="en-US" b="1" dirty="0" err="1">
                <a:latin typeface="Palatino Linotype" pitchFamily="18" charset="0"/>
              </a:rPr>
              <a:t>eicosanoids</a:t>
            </a:r>
            <a:r>
              <a:rPr lang="en-US" b="1" dirty="0">
                <a:latin typeface="Palatino Linotype" pitchFamily="18" charset="0"/>
              </a:rPr>
              <a:t> </a:t>
            </a:r>
            <a:r>
              <a:rPr lang="en-US" dirty="0">
                <a:latin typeface="Palatino Linotype" pitchFamily="18" charset="0"/>
              </a:rPr>
              <a:t>(prostaglandin E1 [PGE1], </a:t>
            </a:r>
            <a:r>
              <a:rPr lang="en-US" dirty="0" err="1">
                <a:latin typeface="Palatino Linotype" pitchFamily="18" charset="0"/>
              </a:rPr>
              <a:t>leukotriene</a:t>
            </a:r>
            <a:r>
              <a:rPr lang="en-US" dirty="0">
                <a:latin typeface="Palatino Linotype" pitchFamily="18" charset="0"/>
              </a:rPr>
              <a:t> B4 [LTB4]).</a:t>
            </a:r>
          </a:p>
          <a:p>
            <a:endParaRPr lang="en-US" dirty="0">
              <a:latin typeface="Palatino Linotype"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458200" cy="1143000"/>
          </a:xfrm>
        </p:spPr>
        <p:txBody>
          <a:bodyPr>
            <a:normAutofit fontScale="90000"/>
          </a:bodyPr>
          <a:lstStyle/>
          <a:p>
            <a:r>
              <a:rPr lang="en-US" b="1" dirty="0">
                <a:latin typeface="Palatino Linotype" pitchFamily="18" charset="0"/>
              </a:rPr>
              <a:t>Tumor Necrosis Factor-</a:t>
            </a:r>
            <a:r>
              <a:rPr lang="el-GR" b="1" dirty="0">
                <a:latin typeface="Palatino Linotype" pitchFamily="18" charset="0"/>
              </a:rPr>
              <a:t>α </a:t>
            </a:r>
            <a:r>
              <a:rPr lang="en-US" b="1" dirty="0">
                <a:latin typeface="Palatino Linotype" pitchFamily="18" charset="0"/>
              </a:rPr>
              <a:t>Inhibitors</a:t>
            </a:r>
            <a:endParaRPr lang="en-US" dirty="0">
              <a:latin typeface="Palatino Linotype" pitchFamily="18" charset="0"/>
            </a:endParaRPr>
          </a:p>
        </p:txBody>
      </p:sp>
      <p:sp>
        <p:nvSpPr>
          <p:cNvPr id="3" name="Content Placeholder 2"/>
          <p:cNvSpPr>
            <a:spLocks noGrp="1"/>
          </p:cNvSpPr>
          <p:nvPr>
            <p:ph idx="1"/>
          </p:nvPr>
        </p:nvSpPr>
        <p:spPr>
          <a:xfrm>
            <a:off x="457200" y="1905000"/>
            <a:ext cx="8229600" cy="4221163"/>
          </a:xfrm>
        </p:spPr>
        <p:txBody>
          <a:bodyPr>
            <a:normAutofit fontScale="85000" lnSpcReduction="20000"/>
          </a:bodyPr>
          <a:lstStyle/>
          <a:p>
            <a:pPr algn="ctr">
              <a:buNone/>
            </a:pPr>
            <a:r>
              <a:rPr lang="en-US" sz="3800" b="1" dirty="0">
                <a:latin typeface="Palatino Linotype" pitchFamily="18" charset="0"/>
              </a:rPr>
              <a:t>Function of TNF-α </a:t>
            </a:r>
          </a:p>
          <a:p>
            <a:pPr>
              <a:buNone/>
            </a:pPr>
            <a:endParaRPr lang="en-US" dirty="0">
              <a:latin typeface="Palatino Linotype" pitchFamily="18" charset="0"/>
            </a:endParaRPr>
          </a:p>
          <a:p>
            <a:r>
              <a:rPr lang="en-US" dirty="0">
                <a:latin typeface="Palatino Linotype" pitchFamily="18" charset="0"/>
              </a:rPr>
              <a:t> In RA, TNF-</a:t>
            </a:r>
            <a:r>
              <a:rPr lang="el-GR" dirty="0">
                <a:latin typeface="Palatino Linotype" pitchFamily="18" charset="0"/>
              </a:rPr>
              <a:t>α </a:t>
            </a:r>
            <a:r>
              <a:rPr lang="en-US" dirty="0">
                <a:latin typeface="Palatino Linotype" pitchFamily="18" charset="0"/>
              </a:rPr>
              <a:t>stimulates macrophages and </a:t>
            </a:r>
            <a:r>
              <a:rPr lang="en-US" dirty="0" err="1">
                <a:latin typeface="Palatino Linotype" pitchFamily="18" charset="0"/>
              </a:rPr>
              <a:t>monocyte</a:t>
            </a:r>
            <a:r>
              <a:rPr lang="en-US" dirty="0">
                <a:latin typeface="Palatino Linotype" pitchFamily="18" charset="0"/>
              </a:rPr>
              <a:t>-derived </a:t>
            </a:r>
            <a:r>
              <a:rPr lang="en-US" dirty="0" err="1">
                <a:latin typeface="Palatino Linotype" pitchFamily="18" charset="0"/>
              </a:rPr>
              <a:t>osteoclasts</a:t>
            </a:r>
            <a:r>
              <a:rPr lang="en-US" dirty="0">
                <a:latin typeface="Palatino Linotype" pitchFamily="18" charset="0"/>
              </a:rPr>
              <a:t> to release mediators destructive to bone and cartilage, including matrix </a:t>
            </a:r>
            <a:r>
              <a:rPr lang="en-US" dirty="0" err="1">
                <a:latin typeface="Palatino Linotype" pitchFamily="18" charset="0"/>
              </a:rPr>
              <a:t>metalloproteinases</a:t>
            </a:r>
            <a:r>
              <a:rPr lang="en-US" dirty="0">
                <a:latin typeface="Palatino Linotype" pitchFamily="18" charset="0"/>
              </a:rPr>
              <a:t> (MMPs), such as </a:t>
            </a:r>
            <a:r>
              <a:rPr lang="en-US" dirty="0" err="1">
                <a:latin typeface="Palatino Linotype" pitchFamily="18" charset="0"/>
              </a:rPr>
              <a:t>collagenase</a:t>
            </a:r>
            <a:r>
              <a:rPr lang="en-US" dirty="0">
                <a:latin typeface="Palatino Linotype" pitchFamily="18" charset="0"/>
              </a:rPr>
              <a:t> and </a:t>
            </a:r>
            <a:r>
              <a:rPr lang="en-US" dirty="0" err="1">
                <a:latin typeface="Palatino Linotype" pitchFamily="18" charset="0"/>
              </a:rPr>
              <a:t>stromelysin</a:t>
            </a:r>
            <a:r>
              <a:rPr lang="en-US" dirty="0">
                <a:latin typeface="Palatino Linotype" pitchFamily="18" charset="0"/>
              </a:rPr>
              <a:t>. </a:t>
            </a:r>
          </a:p>
          <a:p>
            <a:endParaRPr lang="en-US" dirty="0">
              <a:latin typeface="Palatino Linotype" pitchFamily="18" charset="0"/>
            </a:endParaRPr>
          </a:p>
          <a:p>
            <a:r>
              <a:rPr lang="en-US" dirty="0">
                <a:latin typeface="Palatino Linotype" pitchFamily="18" charset="0"/>
              </a:rPr>
              <a:t>both </a:t>
            </a:r>
            <a:r>
              <a:rPr lang="en-US" b="1" dirty="0">
                <a:latin typeface="Palatino Linotype" pitchFamily="18" charset="0"/>
              </a:rPr>
              <a:t>soluble receptor </a:t>
            </a:r>
            <a:r>
              <a:rPr lang="en-US" dirty="0">
                <a:latin typeface="Palatino Linotype" pitchFamily="18" charset="0"/>
              </a:rPr>
              <a:t>and </a:t>
            </a:r>
            <a:r>
              <a:rPr lang="en-US" b="1" dirty="0">
                <a:latin typeface="Palatino Linotype" pitchFamily="18" charset="0"/>
              </a:rPr>
              <a:t>monoclonal reagent </a:t>
            </a:r>
            <a:r>
              <a:rPr lang="en-US" dirty="0">
                <a:latin typeface="Palatino Linotype" pitchFamily="18" charset="0"/>
              </a:rPr>
              <a:t>are produced in order to inhibit inflammation and tissue injury caused by TNF-α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err="1">
                <a:latin typeface="Palatino Linotype" pitchFamily="18" charset="0"/>
              </a:rPr>
              <a:t>Infliximab</a:t>
            </a:r>
            <a:r>
              <a:rPr lang="en-US" b="1" i="1" dirty="0">
                <a:latin typeface="Palatino Linotype" pitchFamily="18" charset="0"/>
              </a:rPr>
              <a:t>, </a:t>
            </a:r>
            <a:r>
              <a:rPr lang="en-US" b="1" i="1" dirty="0" err="1">
                <a:latin typeface="Palatino Linotype" pitchFamily="18" charset="0"/>
              </a:rPr>
              <a:t>adalimumab</a:t>
            </a:r>
            <a:r>
              <a:rPr lang="en-US" b="1" i="1" dirty="0">
                <a:latin typeface="Palatino Linotype" pitchFamily="18" charset="0"/>
              </a:rPr>
              <a:t>, </a:t>
            </a:r>
            <a:r>
              <a:rPr lang="en-US" b="1" dirty="0">
                <a:latin typeface="Palatino Linotype" pitchFamily="18" charset="0"/>
              </a:rPr>
              <a:t>and</a:t>
            </a:r>
            <a:r>
              <a:rPr lang="en-US" b="1" i="1" dirty="0">
                <a:latin typeface="Palatino Linotype" pitchFamily="18" charset="0"/>
              </a:rPr>
              <a:t> </a:t>
            </a:r>
            <a:r>
              <a:rPr lang="en-US" b="1" i="1" dirty="0" err="1">
                <a:latin typeface="Palatino Linotype" pitchFamily="18" charset="0"/>
              </a:rPr>
              <a:t>golimumab</a:t>
            </a:r>
            <a:endParaRPr lang="en-US" b="1" dirty="0">
              <a:latin typeface="Palatino Linotype" pitchFamily="18" charset="0"/>
            </a:endParaRPr>
          </a:p>
        </p:txBody>
      </p:sp>
      <p:sp>
        <p:nvSpPr>
          <p:cNvPr id="3" name="Content Placeholder 2"/>
          <p:cNvSpPr>
            <a:spLocks noGrp="1"/>
          </p:cNvSpPr>
          <p:nvPr>
            <p:ph idx="1"/>
          </p:nvPr>
        </p:nvSpPr>
        <p:spPr/>
        <p:txBody>
          <a:bodyPr>
            <a:normAutofit fontScale="77500" lnSpcReduction="20000"/>
          </a:bodyPr>
          <a:lstStyle/>
          <a:p>
            <a:r>
              <a:rPr lang="en-US" dirty="0">
                <a:latin typeface="Palatino Linotype" pitchFamily="18" charset="0"/>
              </a:rPr>
              <a:t>Monoclonal antibody (</a:t>
            </a:r>
            <a:r>
              <a:rPr lang="en-US" dirty="0" err="1">
                <a:latin typeface="Palatino Linotype" pitchFamily="18" charset="0"/>
              </a:rPr>
              <a:t>mAb</a:t>
            </a:r>
            <a:r>
              <a:rPr lang="en-US" dirty="0">
                <a:latin typeface="Palatino Linotype" pitchFamily="18" charset="0"/>
              </a:rPr>
              <a:t>) reagents with comparable avidity for both soluble and cell-bound TNF-</a:t>
            </a:r>
            <a:r>
              <a:rPr lang="el-GR" dirty="0">
                <a:latin typeface="Palatino Linotype" pitchFamily="18" charset="0"/>
              </a:rPr>
              <a:t>α</a:t>
            </a:r>
            <a:endParaRPr lang="en-US" dirty="0">
              <a:latin typeface="Palatino Linotype" pitchFamily="18" charset="0"/>
            </a:endParaRPr>
          </a:p>
          <a:p>
            <a:endParaRPr lang="en-US" dirty="0">
              <a:latin typeface="Palatino Linotype" pitchFamily="18" charset="0"/>
            </a:endParaRPr>
          </a:p>
          <a:p>
            <a:r>
              <a:rPr lang="en-US" dirty="0">
                <a:latin typeface="Palatino Linotype" pitchFamily="18" charset="0"/>
              </a:rPr>
              <a:t>They differ with regard to the derivation of the antigen-binding sequence and half-life</a:t>
            </a:r>
          </a:p>
          <a:p>
            <a:endParaRPr lang="en-US" dirty="0">
              <a:latin typeface="Palatino Linotype" pitchFamily="18" charset="0"/>
            </a:endParaRPr>
          </a:p>
          <a:p>
            <a:r>
              <a:rPr lang="en-US" i="1" dirty="0" err="1">
                <a:latin typeface="Palatino Linotype" pitchFamily="18" charset="0"/>
              </a:rPr>
              <a:t>Infliximab</a:t>
            </a:r>
            <a:r>
              <a:rPr lang="en-US" dirty="0">
                <a:latin typeface="Palatino Linotype" pitchFamily="18" charset="0"/>
              </a:rPr>
              <a:t> is a </a:t>
            </a:r>
            <a:r>
              <a:rPr lang="en-US" b="1" dirty="0" err="1">
                <a:latin typeface="Palatino Linotype" pitchFamily="18" charset="0"/>
              </a:rPr>
              <a:t>chimeric</a:t>
            </a:r>
            <a:r>
              <a:rPr lang="en-US" dirty="0">
                <a:latin typeface="Palatino Linotype" pitchFamily="18" charset="0"/>
              </a:rPr>
              <a:t> antibody with a </a:t>
            </a:r>
            <a:r>
              <a:rPr lang="en-US" dirty="0" err="1">
                <a:latin typeface="Palatino Linotype" pitchFamily="18" charset="0"/>
              </a:rPr>
              <a:t>murine</a:t>
            </a:r>
            <a:r>
              <a:rPr lang="en-US" dirty="0">
                <a:latin typeface="Palatino Linotype" pitchFamily="18" charset="0"/>
              </a:rPr>
              <a:t>-derived variable-region</a:t>
            </a:r>
          </a:p>
          <a:p>
            <a:endParaRPr lang="en-US" dirty="0">
              <a:latin typeface="Palatino Linotype" pitchFamily="18" charset="0"/>
            </a:endParaRPr>
          </a:p>
          <a:p>
            <a:r>
              <a:rPr lang="en-US" i="1" dirty="0" err="1">
                <a:latin typeface="Palatino Linotype" pitchFamily="18" charset="0"/>
              </a:rPr>
              <a:t>Adalimumab</a:t>
            </a:r>
            <a:r>
              <a:rPr lang="en-US" dirty="0">
                <a:latin typeface="Palatino Linotype" pitchFamily="18" charset="0"/>
              </a:rPr>
              <a:t> and </a:t>
            </a:r>
            <a:r>
              <a:rPr lang="en-US" i="1" dirty="0" err="1">
                <a:latin typeface="Palatino Linotype" pitchFamily="18" charset="0"/>
              </a:rPr>
              <a:t>golimumab</a:t>
            </a:r>
            <a:r>
              <a:rPr lang="en-US" dirty="0">
                <a:latin typeface="Palatino Linotype" pitchFamily="18" charset="0"/>
              </a:rPr>
              <a:t> are both </a:t>
            </a:r>
            <a:r>
              <a:rPr lang="en-US" b="1" dirty="0">
                <a:latin typeface="Palatino Linotype" pitchFamily="18" charset="0"/>
              </a:rPr>
              <a:t>human</a:t>
            </a:r>
            <a:r>
              <a:rPr lang="en-US" dirty="0">
                <a:latin typeface="Palatino Linotype" pitchFamily="18" charset="0"/>
              </a:rPr>
              <a:t> sequence–derived </a:t>
            </a:r>
            <a:r>
              <a:rPr lang="en-US" dirty="0" err="1">
                <a:latin typeface="Palatino Linotype" pitchFamily="18" charset="0"/>
              </a:rPr>
              <a:t>mAb</a:t>
            </a:r>
            <a:r>
              <a:rPr lang="en-US" dirty="0">
                <a:latin typeface="Palatino Linotype" pitchFamily="18" charset="0"/>
              </a:rPr>
              <a:t> reagents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RA and anti- TNF-α</a:t>
            </a:r>
          </a:p>
        </p:txBody>
      </p:sp>
      <p:sp>
        <p:nvSpPr>
          <p:cNvPr id="3" name="Content Placeholder 2"/>
          <p:cNvSpPr>
            <a:spLocks noGrp="1"/>
          </p:cNvSpPr>
          <p:nvPr>
            <p:ph idx="1"/>
          </p:nvPr>
        </p:nvSpPr>
        <p:spPr>
          <a:xfrm>
            <a:off x="457200" y="1600200"/>
            <a:ext cx="4953000" cy="4525963"/>
          </a:xfrm>
        </p:spPr>
        <p:txBody>
          <a:bodyPr>
            <a:normAutofit fontScale="62500" lnSpcReduction="20000"/>
          </a:bodyPr>
          <a:lstStyle/>
          <a:p>
            <a:r>
              <a:rPr lang="en-US" dirty="0">
                <a:latin typeface="Palatino Linotype" pitchFamily="18" charset="0"/>
              </a:rPr>
              <a:t>In patients with </a:t>
            </a:r>
            <a:r>
              <a:rPr lang="en-US" b="1" dirty="0">
                <a:latin typeface="Palatino Linotype" pitchFamily="18" charset="0"/>
              </a:rPr>
              <a:t>RA</a:t>
            </a:r>
            <a:r>
              <a:rPr lang="en-US" dirty="0">
                <a:latin typeface="Palatino Linotype" pitchFamily="18" charset="0"/>
              </a:rPr>
              <a:t>, TNF-α is consistently among the </a:t>
            </a:r>
            <a:r>
              <a:rPr lang="en-US" b="1" dirty="0">
                <a:latin typeface="Palatino Linotype" pitchFamily="18" charset="0"/>
              </a:rPr>
              <a:t>highest expressed inflammatory cytokines</a:t>
            </a:r>
            <a:r>
              <a:rPr lang="en-US" dirty="0">
                <a:latin typeface="Palatino Linotype" pitchFamily="18" charset="0"/>
              </a:rPr>
              <a:t>.</a:t>
            </a:r>
          </a:p>
          <a:p>
            <a:endParaRPr lang="en-US" dirty="0">
              <a:latin typeface="Palatino Linotype" pitchFamily="18" charset="0"/>
            </a:endParaRPr>
          </a:p>
          <a:p>
            <a:r>
              <a:rPr lang="en-US" dirty="0">
                <a:latin typeface="Palatino Linotype" pitchFamily="18" charset="0"/>
              </a:rPr>
              <a:t>TNF-α inhibitors decrease the signs and symptoms of disease activity and inhibit the progression of structural damage in RA, with greatest benefits and probability of disease remission seen among patients with early RA.</a:t>
            </a:r>
          </a:p>
          <a:p>
            <a:endParaRPr lang="en-US" dirty="0">
              <a:latin typeface="Palatino Linotype" pitchFamily="18" charset="0"/>
            </a:endParaRPr>
          </a:p>
          <a:p>
            <a:r>
              <a:rPr lang="en-US" dirty="0">
                <a:latin typeface="Palatino Linotype" pitchFamily="18" charset="0"/>
              </a:rPr>
              <a:t> Inhibition of radiographic progression of disease is measured by joint space narrowing and osseous erosions at joint margins</a:t>
            </a:r>
          </a:p>
        </p:txBody>
      </p:sp>
      <p:pic>
        <p:nvPicPr>
          <p:cNvPr id="4" name="Picture 3" descr="3-Schematic-presentation-of-TNF-action-in-rheumatoid-arthritis-Adapted-from-Pope.png"/>
          <p:cNvPicPr>
            <a:picLocks noChangeAspect="1"/>
          </p:cNvPicPr>
          <p:nvPr/>
        </p:nvPicPr>
        <p:blipFill>
          <a:blip r:embed="rId2"/>
          <a:stretch>
            <a:fillRect/>
          </a:stretch>
        </p:blipFill>
        <p:spPr>
          <a:xfrm>
            <a:off x="5366416" y="1981200"/>
            <a:ext cx="3777584" cy="48768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Palatino Linotype" pitchFamily="18" charset="0"/>
              </a:rPr>
              <a:t>Psoriasis and psoriatic arthritis and anti-TNF-α</a:t>
            </a:r>
            <a:endParaRPr lang="en-US" b="1" dirty="0"/>
          </a:p>
        </p:txBody>
      </p:sp>
      <p:sp>
        <p:nvSpPr>
          <p:cNvPr id="3" name="Content Placeholder 2"/>
          <p:cNvSpPr>
            <a:spLocks noGrp="1"/>
          </p:cNvSpPr>
          <p:nvPr>
            <p:ph idx="1"/>
          </p:nvPr>
        </p:nvSpPr>
        <p:spPr>
          <a:xfrm>
            <a:off x="457200" y="1600201"/>
            <a:ext cx="8229600" cy="2667000"/>
          </a:xfrm>
        </p:spPr>
        <p:txBody>
          <a:bodyPr>
            <a:normAutofit fontScale="70000" lnSpcReduction="20000"/>
          </a:bodyPr>
          <a:lstStyle/>
          <a:p>
            <a:r>
              <a:rPr lang="en-US" dirty="0">
                <a:latin typeface="Palatino Linotype" pitchFamily="18" charset="0"/>
              </a:rPr>
              <a:t>TNF-α levels are also notably increased in biopsy samples of </a:t>
            </a:r>
            <a:r>
              <a:rPr lang="en-US" b="1" dirty="0">
                <a:latin typeface="Palatino Linotype" pitchFamily="18" charset="0"/>
              </a:rPr>
              <a:t>skin and synovial tissues from patients with psoriasis and psoriatic arthritis</a:t>
            </a:r>
            <a:endParaRPr lang="en-US" dirty="0">
              <a:latin typeface="Palatino Linotype" pitchFamily="18" charset="0"/>
            </a:endParaRPr>
          </a:p>
          <a:p>
            <a:endParaRPr lang="en-US" dirty="0">
              <a:latin typeface="Palatino Linotype" pitchFamily="18" charset="0"/>
            </a:endParaRPr>
          </a:p>
          <a:p>
            <a:r>
              <a:rPr lang="en-US" dirty="0">
                <a:latin typeface="Palatino Linotype" pitchFamily="18" charset="0"/>
              </a:rPr>
              <a:t>TNF-α inhibitors have been shown to be </a:t>
            </a:r>
            <a:r>
              <a:rPr lang="en-US" b="1" dirty="0">
                <a:latin typeface="Palatino Linotype" pitchFamily="18" charset="0"/>
              </a:rPr>
              <a:t>highly effective </a:t>
            </a:r>
            <a:r>
              <a:rPr lang="en-US" dirty="0">
                <a:latin typeface="Palatino Linotype" pitchFamily="18" charset="0"/>
              </a:rPr>
              <a:t>in </a:t>
            </a:r>
            <a:r>
              <a:rPr lang="en-US" b="1" dirty="0">
                <a:latin typeface="Palatino Linotype" pitchFamily="18" charset="0"/>
              </a:rPr>
              <a:t>suppressing</a:t>
            </a:r>
            <a:r>
              <a:rPr lang="en-US" dirty="0">
                <a:latin typeface="Palatino Linotype" pitchFamily="18" charset="0"/>
              </a:rPr>
              <a:t> manifestations of </a:t>
            </a:r>
            <a:r>
              <a:rPr lang="en-US" b="1" dirty="0">
                <a:latin typeface="Palatino Linotype" pitchFamily="18" charset="0"/>
              </a:rPr>
              <a:t>plaque psoriasis </a:t>
            </a:r>
            <a:r>
              <a:rPr lang="en-US" dirty="0">
                <a:latin typeface="Palatino Linotype" pitchFamily="18" charset="0"/>
              </a:rPr>
              <a:t>as well as </a:t>
            </a:r>
            <a:r>
              <a:rPr lang="en-US" b="1" dirty="0" err="1">
                <a:latin typeface="Palatino Linotype" pitchFamily="18" charset="0"/>
              </a:rPr>
              <a:t>articular</a:t>
            </a:r>
            <a:r>
              <a:rPr lang="en-US" b="1" dirty="0">
                <a:latin typeface="Palatino Linotype" pitchFamily="18" charset="0"/>
              </a:rPr>
              <a:t> disease in psoriatic arthritis</a:t>
            </a:r>
            <a:r>
              <a:rPr lang="en-US" dirty="0">
                <a:latin typeface="Palatino Linotype" pitchFamily="18" charset="0"/>
              </a:rPr>
              <a:t>.</a:t>
            </a:r>
          </a:p>
          <a:p>
            <a:endParaRPr lang="en-US" dirty="0">
              <a:latin typeface="Palatino Linotype" pitchFamily="18" charset="0"/>
            </a:endParaRPr>
          </a:p>
          <a:p>
            <a:endParaRPr lang="en-US" dirty="0">
              <a:latin typeface="Palatino Linotype" pitchFamily="18" charset="0"/>
            </a:endParaRPr>
          </a:p>
        </p:txBody>
      </p:sp>
      <p:pic>
        <p:nvPicPr>
          <p:cNvPr id="4" name="Picture 3" descr="0220_Psoriasis_PsA_Connection_Logo.jpg"/>
          <p:cNvPicPr>
            <a:picLocks noChangeAspect="1"/>
          </p:cNvPicPr>
          <p:nvPr/>
        </p:nvPicPr>
        <p:blipFill>
          <a:blip r:embed="rId2"/>
          <a:stretch>
            <a:fillRect/>
          </a:stretch>
        </p:blipFill>
        <p:spPr>
          <a:xfrm>
            <a:off x="2971800" y="3733800"/>
            <a:ext cx="6172200" cy="31242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a:latin typeface="Palatino Linotype" pitchFamily="18" charset="0"/>
              </a:rPr>
              <a:t>Spondyloarthropathies</a:t>
            </a:r>
            <a:r>
              <a:rPr lang="en-US" b="1" dirty="0">
                <a:latin typeface="Palatino Linotype" pitchFamily="18" charset="0"/>
              </a:rPr>
              <a:t> and anti-TNF-α</a:t>
            </a:r>
            <a:endParaRPr lang="en-US" b="1" dirty="0"/>
          </a:p>
        </p:txBody>
      </p:sp>
      <p:sp>
        <p:nvSpPr>
          <p:cNvPr id="3" name="Content Placeholder 2"/>
          <p:cNvSpPr>
            <a:spLocks noGrp="1"/>
          </p:cNvSpPr>
          <p:nvPr>
            <p:ph idx="1"/>
          </p:nvPr>
        </p:nvSpPr>
        <p:spPr/>
        <p:txBody>
          <a:bodyPr>
            <a:normAutofit fontScale="77500" lnSpcReduction="20000"/>
          </a:bodyPr>
          <a:lstStyle/>
          <a:p>
            <a:endParaRPr lang="en-US" dirty="0">
              <a:latin typeface="Palatino Linotype" pitchFamily="18" charset="0"/>
            </a:endParaRPr>
          </a:p>
          <a:p>
            <a:r>
              <a:rPr lang="en-US" dirty="0">
                <a:latin typeface="Palatino Linotype" pitchFamily="18" charset="0"/>
              </a:rPr>
              <a:t> Improvements in joint symptoms (axial and peripheral) and </a:t>
            </a:r>
            <a:r>
              <a:rPr lang="en-US" dirty="0" err="1">
                <a:latin typeface="Palatino Linotype" pitchFamily="18" charset="0"/>
              </a:rPr>
              <a:t>uveitis</a:t>
            </a:r>
            <a:r>
              <a:rPr lang="en-US" dirty="0">
                <a:latin typeface="Palatino Linotype" pitchFamily="18" charset="0"/>
              </a:rPr>
              <a:t> manifestations are observed in patients with other </a:t>
            </a:r>
            <a:r>
              <a:rPr lang="en-US" b="1" dirty="0" err="1">
                <a:latin typeface="Palatino Linotype" pitchFamily="18" charset="0"/>
              </a:rPr>
              <a:t>spondyloarthropathies</a:t>
            </a:r>
            <a:r>
              <a:rPr lang="en-US" dirty="0">
                <a:latin typeface="Palatino Linotype" pitchFamily="18" charset="0"/>
              </a:rPr>
              <a:t>, including </a:t>
            </a:r>
            <a:r>
              <a:rPr lang="en-US" b="1" dirty="0" err="1">
                <a:latin typeface="Palatino Linotype" pitchFamily="18" charset="0"/>
              </a:rPr>
              <a:t>ankylosing</a:t>
            </a:r>
            <a:r>
              <a:rPr lang="en-US" b="1" dirty="0">
                <a:latin typeface="Palatino Linotype" pitchFamily="18" charset="0"/>
              </a:rPr>
              <a:t> </a:t>
            </a:r>
            <a:r>
              <a:rPr lang="en-US" b="1" dirty="0" err="1">
                <a:latin typeface="Palatino Linotype" pitchFamily="18" charset="0"/>
              </a:rPr>
              <a:t>spondylitis</a:t>
            </a:r>
            <a:endParaRPr lang="en-US" b="1" dirty="0">
              <a:latin typeface="Palatino Linotype" pitchFamily="18" charset="0"/>
            </a:endParaRPr>
          </a:p>
          <a:p>
            <a:endParaRPr lang="en-US" b="1" dirty="0">
              <a:latin typeface="Palatino Linotype" pitchFamily="18" charset="0"/>
            </a:endParaRPr>
          </a:p>
          <a:p>
            <a:r>
              <a:rPr lang="en-US" dirty="0">
                <a:latin typeface="Palatino Linotype" pitchFamily="18" charset="0"/>
              </a:rPr>
              <a:t>however, use of these agents has not been shown to delay fusion of axial joints in patients with </a:t>
            </a:r>
            <a:r>
              <a:rPr lang="en-US" dirty="0" err="1">
                <a:latin typeface="Palatino Linotype" pitchFamily="18" charset="0"/>
              </a:rPr>
              <a:t>spondylitis</a:t>
            </a:r>
            <a:endParaRPr lang="en-US" dirty="0">
              <a:latin typeface="Palatino Linotype" pitchFamily="18" charset="0"/>
            </a:endParaRPr>
          </a:p>
          <a:p>
            <a:endParaRPr lang="en-US" dirty="0">
              <a:latin typeface="Palatino Linotype" pitchFamily="18" charset="0"/>
            </a:endParaRPr>
          </a:p>
          <a:p>
            <a:r>
              <a:rPr lang="en-US" dirty="0">
                <a:latin typeface="Palatino Linotype" pitchFamily="18" charset="0"/>
              </a:rPr>
              <a:t> Insights from rodent models suggest that TNF inhibition </a:t>
            </a:r>
            <a:r>
              <a:rPr lang="en-US" b="1" dirty="0">
                <a:latin typeface="Palatino Linotype" pitchFamily="18" charset="0"/>
              </a:rPr>
              <a:t>promotes ossification </a:t>
            </a:r>
            <a:r>
              <a:rPr lang="en-US" dirty="0">
                <a:latin typeface="Palatino Linotype" pitchFamily="18" charset="0"/>
              </a:rPr>
              <a:t>at sights of inflammation and </a:t>
            </a:r>
            <a:r>
              <a:rPr lang="en-US" b="1" dirty="0">
                <a:latin typeface="Palatino Linotype" pitchFamily="18" charset="0"/>
              </a:rPr>
              <a:t>increased bone turnover</a:t>
            </a:r>
            <a:r>
              <a:rPr lang="en-US" dirty="0">
                <a:latin typeface="Palatino Linotype" pitchFamily="18" charset="0"/>
              </a:rPr>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IBD and anti–TNF-α </a:t>
            </a:r>
          </a:p>
        </p:txBody>
      </p:sp>
      <p:sp>
        <p:nvSpPr>
          <p:cNvPr id="3" name="Content Placeholder 2"/>
          <p:cNvSpPr>
            <a:spLocks noGrp="1"/>
          </p:cNvSpPr>
          <p:nvPr>
            <p:ph idx="1"/>
          </p:nvPr>
        </p:nvSpPr>
        <p:spPr/>
        <p:txBody>
          <a:bodyPr>
            <a:normAutofit lnSpcReduction="10000"/>
          </a:bodyPr>
          <a:lstStyle/>
          <a:p>
            <a:r>
              <a:rPr lang="en-US" dirty="0" err="1">
                <a:latin typeface="Palatino Linotype" pitchFamily="18" charset="0"/>
              </a:rPr>
              <a:t>mAb</a:t>
            </a:r>
            <a:r>
              <a:rPr lang="en-US" dirty="0">
                <a:latin typeface="Palatino Linotype" pitchFamily="18" charset="0"/>
              </a:rPr>
              <a:t> inhibitors of TNF-α are efficient in the management of intestinal inflammation in patients with </a:t>
            </a:r>
            <a:r>
              <a:rPr lang="en-US" dirty="0" err="1">
                <a:latin typeface="Palatino Linotype" pitchFamily="18" charset="0"/>
              </a:rPr>
              <a:t>Crohn</a:t>
            </a:r>
            <a:r>
              <a:rPr lang="en-US" dirty="0">
                <a:latin typeface="Palatino Linotype" pitchFamily="18" charset="0"/>
              </a:rPr>
              <a:t> disease or UC</a:t>
            </a:r>
          </a:p>
          <a:p>
            <a:endParaRPr lang="en-US" dirty="0">
              <a:latin typeface="Palatino Linotype" pitchFamily="18" charset="0"/>
            </a:endParaRPr>
          </a:p>
          <a:p>
            <a:r>
              <a:rPr lang="en-US" dirty="0">
                <a:latin typeface="Palatino Linotype" pitchFamily="18" charset="0"/>
              </a:rPr>
              <a:t>For maintenance of remission, only </a:t>
            </a:r>
            <a:r>
              <a:rPr lang="en-US" dirty="0" err="1">
                <a:latin typeface="Palatino Linotype" pitchFamily="18" charset="0"/>
              </a:rPr>
              <a:t>immunosuppressants</a:t>
            </a:r>
            <a:r>
              <a:rPr lang="en-US" dirty="0">
                <a:latin typeface="Palatino Linotype" pitchFamily="18" charset="0"/>
              </a:rPr>
              <a:t> and anti–TNF-α agents reliably exert long-term control of symptoms.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alatino Linotype" pitchFamily="18" charset="0"/>
              </a:rPr>
              <a:t>Side effects of TNF-α inhibitors </a:t>
            </a:r>
          </a:p>
        </p:txBody>
      </p:sp>
      <p:sp>
        <p:nvSpPr>
          <p:cNvPr id="3" name="Content Placeholder 2"/>
          <p:cNvSpPr>
            <a:spLocks noGrp="1"/>
          </p:cNvSpPr>
          <p:nvPr>
            <p:ph idx="1"/>
          </p:nvPr>
        </p:nvSpPr>
        <p:spPr/>
        <p:txBody>
          <a:bodyPr>
            <a:normAutofit fontScale="85000" lnSpcReduction="20000"/>
          </a:bodyPr>
          <a:lstStyle/>
          <a:p>
            <a:r>
              <a:rPr lang="en-US" dirty="0">
                <a:latin typeface="Palatino Linotype" pitchFamily="18" charset="0"/>
              </a:rPr>
              <a:t>Although very well tolerated, TNF-α inhibitors </a:t>
            </a:r>
            <a:r>
              <a:rPr lang="en-US" b="1" dirty="0">
                <a:latin typeface="Palatino Linotype" pitchFamily="18" charset="0"/>
              </a:rPr>
              <a:t>may impair innate host defenses</a:t>
            </a:r>
          </a:p>
          <a:p>
            <a:r>
              <a:rPr lang="en-US" dirty="0">
                <a:latin typeface="Palatino Linotype" pitchFamily="18" charset="0"/>
              </a:rPr>
              <a:t>delay of resolution of </a:t>
            </a:r>
            <a:r>
              <a:rPr lang="en-US" b="1" dirty="0" err="1">
                <a:latin typeface="Palatino Linotype" pitchFamily="18" charset="0"/>
              </a:rPr>
              <a:t>intercurrent</a:t>
            </a:r>
            <a:r>
              <a:rPr lang="en-US" b="1" dirty="0">
                <a:latin typeface="Palatino Linotype" pitchFamily="18" charset="0"/>
              </a:rPr>
              <a:t> infections</a:t>
            </a:r>
            <a:r>
              <a:rPr lang="en-US" dirty="0">
                <a:latin typeface="Palatino Linotype" pitchFamily="18" charset="0"/>
              </a:rPr>
              <a:t>. </a:t>
            </a:r>
          </a:p>
          <a:p>
            <a:endParaRPr lang="en-US" dirty="0">
              <a:latin typeface="Palatino Linotype" pitchFamily="18" charset="0"/>
            </a:endParaRPr>
          </a:p>
          <a:p>
            <a:r>
              <a:rPr lang="en-US" dirty="0">
                <a:latin typeface="Palatino Linotype" pitchFamily="18" charset="0"/>
              </a:rPr>
              <a:t>reactivation of </a:t>
            </a:r>
            <a:r>
              <a:rPr lang="en-US" b="1" dirty="0">
                <a:solidFill>
                  <a:srgbClr val="FF0000"/>
                </a:solidFill>
                <a:latin typeface="Palatino Linotype" pitchFamily="18" charset="0"/>
              </a:rPr>
              <a:t>tuberculosis</a:t>
            </a:r>
            <a:r>
              <a:rPr lang="en-US" dirty="0">
                <a:latin typeface="Palatino Linotype" pitchFamily="18" charset="0"/>
              </a:rPr>
              <a:t> and </a:t>
            </a:r>
            <a:r>
              <a:rPr lang="en-US" b="1" dirty="0">
                <a:solidFill>
                  <a:srgbClr val="FF0000"/>
                </a:solidFill>
                <a:latin typeface="Palatino Linotype" pitchFamily="18" charset="0"/>
              </a:rPr>
              <a:t>fungal</a:t>
            </a:r>
            <a:r>
              <a:rPr lang="en-US" dirty="0">
                <a:latin typeface="Palatino Linotype" pitchFamily="18" charset="0"/>
              </a:rPr>
              <a:t> </a:t>
            </a:r>
            <a:r>
              <a:rPr lang="en-US" b="1" dirty="0">
                <a:solidFill>
                  <a:srgbClr val="FF0000"/>
                </a:solidFill>
                <a:latin typeface="Palatino Linotype" pitchFamily="18" charset="0"/>
              </a:rPr>
              <a:t>infections</a:t>
            </a:r>
            <a:r>
              <a:rPr lang="en-US" dirty="0">
                <a:latin typeface="Palatino Linotype" pitchFamily="18" charset="0"/>
              </a:rPr>
              <a:t>, including </a:t>
            </a:r>
            <a:r>
              <a:rPr lang="en-US" dirty="0" err="1">
                <a:latin typeface="Palatino Linotype" pitchFamily="18" charset="0"/>
              </a:rPr>
              <a:t>histoplasmosis</a:t>
            </a:r>
            <a:r>
              <a:rPr lang="en-US" dirty="0">
                <a:latin typeface="Palatino Linotype" pitchFamily="18" charset="0"/>
              </a:rPr>
              <a:t> and </a:t>
            </a:r>
            <a:r>
              <a:rPr lang="en-US" dirty="0" err="1">
                <a:latin typeface="Palatino Linotype" pitchFamily="18" charset="0"/>
              </a:rPr>
              <a:t>coccidioidomycosis</a:t>
            </a:r>
            <a:r>
              <a:rPr lang="en-US" dirty="0">
                <a:latin typeface="Palatino Linotype" pitchFamily="18" charset="0"/>
              </a:rPr>
              <a:t>, and </a:t>
            </a:r>
            <a:r>
              <a:rPr lang="en-US" b="1" dirty="0">
                <a:solidFill>
                  <a:srgbClr val="FF0000"/>
                </a:solidFill>
                <a:latin typeface="Palatino Linotype" pitchFamily="18" charset="0"/>
              </a:rPr>
              <a:t>viral</a:t>
            </a:r>
            <a:r>
              <a:rPr lang="en-US" dirty="0">
                <a:latin typeface="Palatino Linotype" pitchFamily="18" charset="0"/>
              </a:rPr>
              <a:t> </a:t>
            </a:r>
            <a:r>
              <a:rPr lang="en-US" b="1" dirty="0">
                <a:solidFill>
                  <a:srgbClr val="FF0000"/>
                </a:solidFill>
                <a:latin typeface="Palatino Linotype" pitchFamily="18" charset="0"/>
              </a:rPr>
              <a:t>infections</a:t>
            </a:r>
            <a:r>
              <a:rPr lang="en-US" dirty="0">
                <a:latin typeface="Palatino Linotype" pitchFamily="18" charset="0"/>
              </a:rPr>
              <a:t> such as hepatitis B.</a:t>
            </a:r>
          </a:p>
          <a:p>
            <a:endParaRPr lang="en-US" dirty="0">
              <a:latin typeface="Palatino Linotype" pitchFamily="18" charset="0"/>
            </a:endParaRPr>
          </a:p>
          <a:p>
            <a:r>
              <a:rPr lang="en-US" dirty="0">
                <a:latin typeface="Palatino Linotype" pitchFamily="18" charset="0"/>
              </a:rPr>
              <a:t> In all circumstances of </a:t>
            </a:r>
            <a:r>
              <a:rPr lang="en-US" dirty="0" err="1">
                <a:latin typeface="Palatino Linotype" pitchFamily="18" charset="0"/>
              </a:rPr>
              <a:t>intercurrent</a:t>
            </a:r>
            <a:r>
              <a:rPr lang="en-US" dirty="0">
                <a:latin typeface="Palatino Linotype" pitchFamily="18" charset="0"/>
              </a:rPr>
              <a:t> infection, the standard recommendation is for treatment with TNF-α inhibitors to be withheld until the infection has resolved.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Palatino Linotype" pitchFamily="18" charset="0"/>
              </a:rPr>
              <a:t>Side effects of TNF-α inhibitors </a:t>
            </a:r>
          </a:p>
        </p:txBody>
      </p:sp>
      <p:sp>
        <p:nvSpPr>
          <p:cNvPr id="3" name="Content Placeholder 2"/>
          <p:cNvSpPr>
            <a:spLocks noGrp="1"/>
          </p:cNvSpPr>
          <p:nvPr>
            <p:ph idx="1"/>
          </p:nvPr>
        </p:nvSpPr>
        <p:spPr/>
        <p:txBody>
          <a:bodyPr>
            <a:normAutofit fontScale="92500" lnSpcReduction="10000"/>
          </a:bodyPr>
          <a:lstStyle/>
          <a:p>
            <a:r>
              <a:rPr lang="en-US" dirty="0">
                <a:latin typeface="Palatino Linotype" pitchFamily="18" charset="0"/>
              </a:rPr>
              <a:t>As </a:t>
            </a:r>
            <a:r>
              <a:rPr lang="en-US" dirty="0" err="1">
                <a:latin typeface="Palatino Linotype" pitchFamily="18" charset="0"/>
              </a:rPr>
              <a:t>promotor</a:t>
            </a:r>
            <a:r>
              <a:rPr lang="en-US" dirty="0">
                <a:latin typeface="Palatino Linotype" pitchFamily="18" charset="0"/>
              </a:rPr>
              <a:t> of cell apoptosis, TNF-α  plays important role against tumor cell survival and growth. </a:t>
            </a:r>
          </a:p>
          <a:p>
            <a:r>
              <a:rPr lang="en-US" dirty="0">
                <a:latin typeface="Palatino Linotype" pitchFamily="18" charset="0"/>
              </a:rPr>
              <a:t>As such, the </a:t>
            </a:r>
            <a:r>
              <a:rPr lang="en-US" b="1" dirty="0">
                <a:latin typeface="Palatino Linotype" pitchFamily="18" charset="0"/>
              </a:rPr>
              <a:t>incidence and prevalence of cancer in populations </a:t>
            </a:r>
            <a:r>
              <a:rPr lang="en-US" dirty="0">
                <a:latin typeface="Palatino Linotype" pitchFamily="18" charset="0"/>
              </a:rPr>
              <a:t>treated with TNF-α inhibitors has been </a:t>
            </a:r>
            <a:r>
              <a:rPr lang="en-US" b="1" dirty="0">
                <a:latin typeface="Palatino Linotype" pitchFamily="18" charset="0"/>
              </a:rPr>
              <a:t>emphasized</a:t>
            </a:r>
          </a:p>
          <a:p>
            <a:r>
              <a:rPr lang="en-US" b="1" dirty="0">
                <a:solidFill>
                  <a:srgbClr val="FF0000"/>
                </a:solidFill>
                <a:latin typeface="Palatino Linotype" pitchFamily="18" charset="0"/>
              </a:rPr>
              <a:t>Lymphoma</a:t>
            </a:r>
            <a:r>
              <a:rPr lang="en-US" dirty="0">
                <a:latin typeface="Palatino Linotype" pitchFamily="18" charset="0"/>
              </a:rPr>
              <a:t> has been reported in patients treated with TNF-α inhibitors, with most reported cases occurring in the context of treatment for 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alatino Linotype" pitchFamily="18" charset="0"/>
              </a:rPr>
              <a:t>…Let us remember</a:t>
            </a:r>
          </a:p>
        </p:txBody>
      </p:sp>
      <p:sp>
        <p:nvSpPr>
          <p:cNvPr id="3" name="Content Placeholder 2"/>
          <p:cNvSpPr>
            <a:spLocks noGrp="1"/>
          </p:cNvSpPr>
          <p:nvPr>
            <p:ph idx="1"/>
          </p:nvPr>
        </p:nvSpPr>
        <p:spPr/>
        <p:txBody>
          <a:bodyPr/>
          <a:lstStyle/>
          <a:p>
            <a:r>
              <a:rPr lang="en-US" b="1" dirty="0">
                <a:latin typeface="Palatino Linotype" pitchFamily="18" charset="0"/>
              </a:rPr>
              <a:t>Monoclonal antibodies</a:t>
            </a:r>
            <a:r>
              <a:rPr lang="en-US" dirty="0">
                <a:latin typeface="Palatino Linotype" pitchFamily="18" charset="0"/>
              </a:rPr>
              <a:t> are immune system proteins created in the lab and used to treat different inflammatory and autoimmune diseases or cancer.</a:t>
            </a:r>
          </a:p>
        </p:txBody>
      </p:sp>
      <p:pic>
        <p:nvPicPr>
          <p:cNvPr id="4" name="Picture 3" descr="istockphoto-824641956-612x612.jpg"/>
          <p:cNvPicPr>
            <a:picLocks noChangeAspect="1"/>
          </p:cNvPicPr>
          <p:nvPr/>
        </p:nvPicPr>
        <p:blipFill>
          <a:blip r:embed="rId2"/>
          <a:stretch>
            <a:fillRect/>
          </a:stretch>
        </p:blipFill>
        <p:spPr>
          <a:xfrm>
            <a:off x="4419600" y="3962400"/>
            <a:ext cx="4133088" cy="2546036"/>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IL-1β inhibitors</a:t>
            </a:r>
            <a:endParaRPr lang="en-US" b="1" dirty="0"/>
          </a:p>
        </p:txBody>
      </p:sp>
      <p:sp>
        <p:nvSpPr>
          <p:cNvPr id="3" name="Content Placeholder 2"/>
          <p:cNvSpPr>
            <a:spLocks noGrp="1"/>
          </p:cNvSpPr>
          <p:nvPr>
            <p:ph idx="1"/>
          </p:nvPr>
        </p:nvSpPr>
        <p:spPr/>
        <p:txBody>
          <a:bodyPr>
            <a:normAutofit fontScale="92500" lnSpcReduction="20000"/>
          </a:bodyPr>
          <a:lstStyle/>
          <a:p>
            <a:r>
              <a:rPr lang="en-US" dirty="0">
                <a:latin typeface="Palatino Linotype" pitchFamily="18" charset="0"/>
              </a:rPr>
              <a:t>IL-1β is synthesized after the engagement of (NOD)–like receptors by a variety of exogenous or endogenous danger signals</a:t>
            </a:r>
          </a:p>
          <a:p>
            <a:endParaRPr lang="en-US" dirty="0">
              <a:latin typeface="Palatino Linotype" pitchFamily="18" charset="0"/>
            </a:endParaRPr>
          </a:p>
          <a:p>
            <a:r>
              <a:rPr lang="en-US" dirty="0">
                <a:latin typeface="Palatino Linotype" pitchFamily="18" charset="0"/>
              </a:rPr>
              <a:t> IL-1</a:t>
            </a:r>
            <a:r>
              <a:rPr lang="el-GR" dirty="0">
                <a:latin typeface="Palatino Linotype" pitchFamily="18" charset="0"/>
              </a:rPr>
              <a:t>β</a:t>
            </a:r>
            <a:r>
              <a:rPr lang="en-US" dirty="0">
                <a:latin typeface="Palatino Linotype" pitchFamily="18" charset="0"/>
              </a:rPr>
              <a:t> stimulates proliferation of lymphocytes, </a:t>
            </a:r>
            <a:r>
              <a:rPr lang="en-US" dirty="0" err="1">
                <a:latin typeface="Palatino Linotype" pitchFamily="18" charset="0"/>
              </a:rPr>
              <a:t>upregulates</a:t>
            </a:r>
            <a:r>
              <a:rPr lang="en-US" dirty="0">
                <a:latin typeface="Palatino Linotype" pitchFamily="18" charset="0"/>
              </a:rPr>
              <a:t> the expression of adhesion molecules, and triggers the release of inflammatory mediators from leukocytes, including </a:t>
            </a:r>
            <a:r>
              <a:rPr lang="en-US" dirty="0" err="1">
                <a:latin typeface="Palatino Linotype" pitchFamily="18" charset="0"/>
              </a:rPr>
              <a:t>chemotactic</a:t>
            </a:r>
            <a:r>
              <a:rPr lang="en-US" dirty="0">
                <a:latin typeface="Palatino Linotype" pitchFamily="18" charset="0"/>
              </a:rPr>
              <a:t> factors, prostaglandins, proteases, and </a:t>
            </a:r>
            <a:r>
              <a:rPr lang="en-US" dirty="0" err="1">
                <a:latin typeface="Palatino Linotype" pitchFamily="18" charset="0"/>
              </a:rPr>
              <a:t>procoagulants</a:t>
            </a:r>
            <a:r>
              <a:rPr lang="en-US" dirty="0">
                <a:latin typeface="Palatino Linotype" pitchFamily="18" charset="0"/>
              </a:rPr>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n-US" dirty="0">
                <a:latin typeface="Palatino Linotype" pitchFamily="18" charset="0"/>
              </a:rPr>
              <a:t>In patients with RA, IL-1β triggers the release of proteases from </a:t>
            </a:r>
            <a:r>
              <a:rPr lang="en-US" dirty="0" err="1">
                <a:latin typeface="Palatino Linotype" pitchFamily="18" charset="0"/>
              </a:rPr>
              <a:t>phagocytic</a:t>
            </a:r>
            <a:r>
              <a:rPr lang="en-US" dirty="0">
                <a:latin typeface="Palatino Linotype" pitchFamily="18" charset="0"/>
              </a:rPr>
              <a:t> cells and macrophages that are destructive to bone and cartilage.</a:t>
            </a:r>
          </a:p>
          <a:p>
            <a:endParaRPr lang="en-US" dirty="0">
              <a:latin typeface="Palatino Linotype" pitchFamily="18" charset="0"/>
            </a:endParaRPr>
          </a:p>
          <a:p>
            <a:r>
              <a:rPr lang="en-US" dirty="0">
                <a:latin typeface="Palatino Linotype" pitchFamily="18" charset="0"/>
              </a:rPr>
              <a:t>Increased expression and levels of IL-1β are also noted during flare-ups of inflammation in patients with adult-onset Still disease (</a:t>
            </a:r>
            <a:r>
              <a:rPr lang="en-US" dirty="0" err="1">
                <a:latin typeface="Palatino Linotype" pitchFamily="18" charset="0"/>
              </a:rPr>
              <a:t>AoSD</a:t>
            </a:r>
            <a:r>
              <a:rPr lang="en-US" dirty="0">
                <a:latin typeface="Palatino Linotype" pitchFamily="18" charset="0"/>
              </a:rPr>
              <a:t>), systemic-onset juvenile idiopathic arthritis (</a:t>
            </a:r>
            <a:r>
              <a:rPr lang="en-US" dirty="0" err="1">
                <a:latin typeface="Palatino Linotype" pitchFamily="18" charset="0"/>
              </a:rPr>
              <a:t>soJIA</a:t>
            </a:r>
            <a:r>
              <a:rPr lang="en-US" dirty="0">
                <a:latin typeface="Palatino Linotype" pitchFamily="18" charset="0"/>
              </a:rPr>
              <a:t>), and macrophage activation syndromes (MAS) associated with these and other autoimmune or infectious disorders</a:t>
            </a:r>
          </a:p>
        </p:txBody>
      </p:sp>
      <p:sp>
        <p:nvSpPr>
          <p:cNvPr id="4" name="Title 1"/>
          <p:cNvSpPr>
            <a:spLocks noGrp="1"/>
          </p:cNvSpPr>
          <p:nvPr>
            <p:ph type="title"/>
          </p:nvPr>
        </p:nvSpPr>
        <p:spPr/>
        <p:txBody>
          <a:bodyPr/>
          <a:lstStyle/>
          <a:p>
            <a:r>
              <a:rPr lang="en-US" b="1" dirty="0">
                <a:latin typeface="Palatino Linotype" pitchFamily="18" charset="0"/>
              </a:rPr>
              <a:t>IL-1β inhibitors</a:t>
            </a:r>
            <a:endParaRPr lang="en-US"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Palatino Linotype" pitchFamily="18" charset="0"/>
              </a:rPr>
              <a:t>The naturally occurring IL-1 receptor antagonist (IL-1Ra) prevents the binding of IL-1β and IL-1α to the IL-1 receptor (IL-1R), but tissue levels of IL-1Ra in in the above disorders may be insufficient to counteract the effects of IL-1β.</a:t>
            </a:r>
          </a:p>
        </p:txBody>
      </p:sp>
      <p:sp>
        <p:nvSpPr>
          <p:cNvPr id="4" name="Title 1"/>
          <p:cNvSpPr>
            <a:spLocks noGrp="1"/>
          </p:cNvSpPr>
          <p:nvPr>
            <p:ph type="title"/>
          </p:nvPr>
        </p:nvSpPr>
        <p:spPr/>
        <p:txBody>
          <a:bodyPr/>
          <a:lstStyle/>
          <a:p>
            <a:r>
              <a:rPr lang="en-US" b="1" dirty="0">
                <a:latin typeface="Palatino Linotype" pitchFamily="18" charset="0"/>
              </a:rPr>
              <a:t>IL-1β inhibitors</a:t>
            </a:r>
            <a:endParaRPr lang="en-US"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b="1" i="1" dirty="0" err="1">
                <a:latin typeface="Palatino Linotype" pitchFamily="18" charset="0"/>
              </a:rPr>
              <a:t>Anakinra</a:t>
            </a:r>
            <a:endParaRPr lang="en-US" b="1" dirty="0">
              <a:latin typeface="Palatino Linotype" pitchFamily="18" charset="0"/>
            </a:endParaRPr>
          </a:p>
        </p:txBody>
      </p:sp>
      <p:sp>
        <p:nvSpPr>
          <p:cNvPr id="3" name="Content Placeholder 2"/>
          <p:cNvSpPr>
            <a:spLocks noGrp="1"/>
          </p:cNvSpPr>
          <p:nvPr>
            <p:ph idx="1"/>
          </p:nvPr>
        </p:nvSpPr>
        <p:spPr>
          <a:xfrm>
            <a:off x="457200" y="1066801"/>
            <a:ext cx="8229600" cy="2819400"/>
          </a:xfrm>
        </p:spPr>
        <p:txBody>
          <a:bodyPr>
            <a:normAutofit fontScale="85000" lnSpcReduction="20000"/>
          </a:bodyPr>
          <a:lstStyle/>
          <a:p>
            <a:r>
              <a:rPr lang="en-US" dirty="0" err="1">
                <a:latin typeface="Palatino Linotype" pitchFamily="18" charset="0"/>
              </a:rPr>
              <a:t>nonglycosylated</a:t>
            </a:r>
            <a:r>
              <a:rPr lang="en-US" dirty="0">
                <a:latin typeface="Palatino Linotype" pitchFamily="18" charset="0"/>
              </a:rPr>
              <a:t> recombinant IL-1 receptor antagonist (rIL-1Ra) </a:t>
            </a:r>
          </a:p>
          <a:p>
            <a:r>
              <a:rPr lang="en-US" dirty="0">
                <a:latin typeface="Palatino Linotype" pitchFamily="18" charset="0"/>
              </a:rPr>
              <a:t>competitive inhibitor of IL-1α and IL-1β binding to IL-1 receptors</a:t>
            </a:r>
          </a:p>
          <a:p>
            <a:r>
              <a:rPr lang="en-US" dirty="0">
                <a:latin typeface="Palatino Linotype" pitchFamily="18" charset="0"/>
              </a:rPr>
              <a:t>administered subcutaneously at daily (or for some indications more frequent) intervals because of its </a:t>
            </a:r>
            <a:r>
              <a:rPr lang="en-US" b="1" dirty="0">
                <a:latin typeface="Palatino Linotype" pitchFamily="18" charset="0"/>
              </a:rPr>
              <a:t>very short serum half-life</a:t>
            </a:r>
            <a:endParaRPr lang="en-US" dirty="0">
              <a:latin typeface="Palatino Linotype" pitchFamily="18" charset="0"/>
            </a:endParaRPr>
          </a:p>
        </p:txBody>
      </p:sp>
      <p:pic>
        <p:nvPicPr>
          <p:cNvPr id="4" name="Picture 3" descr="Current-mechanisms-of-IL-1-targeted-therapy-Anakinra-a-recombinant-form-of-IL-1Ra.png"/>
          <p:cNvPicPr>
            <a:picLocks noChangeAspect="1"/>
          </p:cNvPicPr>
          <p:nvPr/>
        </p:nvPicPr>
        <p:blipFill>
          <a:blip r:embed="rId2"/>
          <a:stretch>
            <a:fillRect/>
          </a:stretch>
        </p:blipFill>
        <p:spPr>
          <a:xfrm>
            <a:off x="838200" y="3581400"/>
            <a:ext cx="8096250" cy="32766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latin typeface="Palatino Linotype" pitchFamily="18" charset="0"/>
              </a:rPr>
              <a:t>Anakinra</a:t>
            </a:r>
            <a:endParaRPr lang="en-US" b="1" dirty="0">
              <a:latin typeface="Palatino Linotype" pitchFamily="18" charset="0"/>
            </a:endParaRPr>
          </a:p>
        </p:txBody>
      </p:sp>
      <p:sp>
        <p:nvSpPr>
          <p:cNvPr id="3" name="Content Placeholder 2"/>
          <p:cNvSpPr>
            <a:spLocks noGrp="1"/>
          </p:cNvSpPr>
          <p:nvPr>
            <p:ph idx="1"/>
          </p:nvPr>
        </p:nvSpPr>
        <p:spPr/>
        <p:txBody>
          <a:bodyPr>
            <a:normAutofit/>
          </a:bodyPr>
          <a:lstStyle/>
          <a:p>
            <a:r>
              <a:rPr lang="en-US" dirty="0">
                <a:latin typeface="Palatino Linotype" pitchFamily="18" charset="0"/>
              </a:rPr>
              <a:t>is used for the treatment of RA </a:t>
            </a:r>
          </a:p>
          <a:p>
            <a:r>
              <a:rPr lang="en-US" dirty="0">
                <a:latin typeface="Palatino Linotype" pitchFamily="18" charset="0"/>
              </a:rPr>
              <a:t>inhibits joint erosions</a:t>
            </a:r>
          </a:p>
          <a:p>
            <a:endParaRPr lang="en-US" dirty="0">
              <a:latin typeface="Palatino Linotype" pitchFamily="18" charset="0"/>
            </a:endParaRPr>
          </a:p>
          <a:p>
            <a:r>
              <a:rPr lang="en-US" dirty="0">
                <a:latin typeface="Palatino Linotype" pitchFamily="18" charset="0"/>
              </a:rPr>
              <a:t>However, compared with the of TNF inhibitors and IL-6 inhibitors (</a:t>
            </a:r>
            <a:r>
              <a:rPr lang="en-US" dirty="0" err="1">
                <a:latin typeface="Palatino Linotype" pitchFamily="18" charset="0"/>
              </a:rPr>
              <a:t>tocilizumab</a:t>
            </a:r>
            <a:r>
              <a:rPr lang="en-US" dirty="0">
                <a:latin typeface="Palatino Linotype" pitchFamily="18" charset="0"/>
              </a:rPr>
              <a:t>) with regard to tender and swollen joints, such </a:t>
            </a:r>
            <a:r>
              <a:rPr lang="en-US" b="1" dirty="0">
                <a:solidFill>
                  <a:srgbClr val="FF0000"/>
                </a:solidFill>
                <a:latin typeface="Palatino Linotype" pitchFamily="18" charset="0"/>
              </a:rPr>
              <a:t>responses with </a:t>
            </a:r>
            <a:r>
              <a:rPr lang="en-US" b="1" dirty="0" err="1">
                <a:solidFill>
                  <a:srgbClr val="FF0000"/>
                </a:solidFill>
                <a:latin typeface="Palatino Linotype" pitchFamily="18" charset="0"/>
              </a:rPr>
              <a:t>anakinra</a:t>
            </a:r>
            <a:r>
              <a:rPr lang="en-US" b="1" dirty="0">
                <a:solidFill>
                  <a:srgbClr val="FF0000"/>
                </a:solidFill>
                <a:latin typeface="Palatino Linotype" pitchFamily="18" charset="0"/>
              </a:rPr>
              <a:t> are much more modest</a:t>
            </a:r>
            <a:r>
              <a:rPr lang="en-US" dirty="0">
                <a:latin typeface="Palatino Linotype" pitchFamily="18" charset="0"/>
              </a:rPr>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latin typeface="Palatino Linotype" pitchFamily="18" charset="0"/>
              </a:rPr>
              <a:t>The relatively </a:t>
            </a:r>
            <a:r>
              <a:rPr lang="en-US" b="1" dirty="0">
                <a:latin typeface="Palatino Linotype" pitchFamily="18" charset="0"/>
              </a:rPr>
              <a:t>short half-life </a:t>
            </a:r>
            <a:r>
              <a:rPr lang="en-US" dirty="0">
                <a:latin typeface="Palatino Linotype" pitchFamily="18" charset="0"/>
              </a:rPr>
              <a:t>of </a:t>
            </a:r>
            <a:r>
              <a:rPr lang="en-US" dirty="0" err="1">
                <a:latin typeface="Palatino Linotype" pitchFamily="18" charset="0"/>
              </a:rPr>
              <a:t>anakinra</a:t>
            </a:r>
            <a:r>
              <a:rPr lang="en-US" dirty="0">
                <a:latin typeface="Palatino Linotype" pitchFamily="18" charset="0"/>
              </a:rPr>
              <a:t> is </a:t>
            </a:r>
            <a:r>
              <a:rPr lang="en-US" b="1" dirty="0">
                <a:latin typeface="Palatino Linotype" pitchFamily="18" charset="0"/>
              </a:rPr>
              <a:t>useful to control inflammation </a:t>
            </a:r>
            <a:r>
              <a:rPr lang="en-US" dirty="0">
                <a:latin typeface="Palatino Linotype" pitchFamily="18" charset="0"/>
              </a:rPr>
              <a:t>when there is a concern for </a:t>
            </a:r>
            <a:r>
              <a:rPr lang="en-US" dirty="0" err="1">
                <a:latin typeface="Palatino Linotype" pitchFamily="18" charset="0"/>
              </a:rPr>
              <a:t>intercurrent</a:t>
            </a:r>
            <a:r>
              <a:rPr lang="en-US" dirty="0">
                <a:latin typeface="Palatino Linotype" pitchFamily="18" charset="0"/>
              </a:rPr>
              <a:t> infection. </a:t>
            </a:r>
          </a:p>
          <a:p>
            <a:endParaRPr lang="en-US" dirty="0">
              <a:latin typeface="Palatino Linotype" pitchFamily="18" charset="0"/>
            </a:endParaRPr>
          </a:p>
          <a:p>
            <a:r>
              <a:rPr lang="en-US" dirty="0">
                <a:latin typeface="Palatino Linotype" pitchFamily="18" charset="0"/>
              </a:rPr>
              <a:t>The potential utility of </a:t>
            </a:r>
            <a:r>
              <a:rPr lang="en-US" dirty="0" err="1">
                <a:latin typeface="Palatino Linotype" pitchFamily="18" charset="0"/>
              </a:rPr>
              <a:t>anakinra</a:t>
            </a:r>
            <a:r>
              <a:rPr lang="en-US" dirty="0">
                <a:latin typeface="Palatino Linotype" pitchFamily="18" charset="0"/>
              </a:rPr>
              <a:t> in the </a:t>
            </a:r>
            <a:r>
              <a:rPr lang="en-US" b="1" dirty="0">
                <a:latin typeface="Palatino Linotype" pitchFamily="18" charset="0"/>
              </a:rPr>
              <a:t>treatment of sepsis</a:t>
            </a:r>
            <a:r>
              <a:rPr lang="en-US" dirty="0">
                <a:latin typeface="Palatino Linotype" pitchFamily="18" charset="0"/>
              </a:rPr>
              <a:t>, where survival was improved in septic patients treated with </a:t>
            </a:r>
            <a:r>
              <a:rPr lang="en-US" dirty="0" err="1">
                <a:latin typeface="Palatino Linotype" pitchFamily="18" charset="0"/>
              </a:rPr>
              <a:t>anakinra</a:t>
            </a:r>
            <a:endParaRPr lang="en-US" dirty="0">
              <a:latin typeface="Palatino Linotype" pitchFamily="18" charset="0"/>
            </a:endParaRPr>
          </a:p>
        </p:txBody>
      </p:sp>
      <p:sp>
        <p:nvSpPr>
          <p:cNvPr id="4" name="Title 1"/>
          <p:cNvSpPr>
            <a:spLocks noGrp="1"/>
          </p:cNvSpPr>
          <p:nvPr>
            <p:ph type="title"/>
          </p:nvPr>
        </p:nvSpPr>
        <p:spPr>
          <a:xfrm>
            <a:off x="381000" y="228600"/>
            <a:ext cx="8229600" cy="1143000"/>
          </a:xfrm>
        </p:spPr>
        <p:txBody>
          <a:bodyPr/>
          <a:lstStyle/>
          <a:p>
            <a:r>
              <a:rPr lang="en-US" b="1" i="1" dirty="0" err="1">
                <a:latin typeface="Palatino Linotype" pitchFamily="18" charset="0"/>
              </a:rPr>
              <a:t>Anakinra</a:t>
            </a:r>
            <a:endParaRPr lang="en-US" b="1" dirty="0">
              <a:latin typeface="Palatino Linotype"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latin typeface="Palatino Linotype" pitchFamily="18" charset="0"/>
              </a:rPr>
              <a:t>Rilonacept</a:t>
            </a:r>
            <a:r>
              <a:rPr lang="en-US" b="1" i="1" dirty="0">
                <a:latin typeface="Palatino Linotype" pitchFamily="18" charset="0"/>
              </a:rPr>
              <a:t> </a:t>
            </a:r>
            <a:r>
              <a:rPr lang="en-US" b="1" dirty="0">
                <a:latin typeface="Palatino Linotype" pitchFamily="18" charset="0"/>
              </a:rPr>
              <a:t>and </a:t>
            </a:r>
            <a:r>
              <a:rPr lang="en-US" b="1" i="1" dirty="0" err="1">
                <a:latin typeface="Palatino Linotype" pitchFamily="18" charset="0"/>
              </a:rPr>
              <a:t>Canakinumab</a:t>
            </a:r>
            <a:endParaRPr lang="en-US" b="1" dirty="0"/>
          </a:p>
        </p:txBody>
      </p:sp>
      <p:sp>
        <p:nvSpPr>
          <p:cNvPr id="3" name="Content Placeholder 2"/>
          <p:cNvSpPr>
            <a:spLocks noGrp="1"/>
          </p:cNvSpPr>
          <p:nvPr>
            <p:ph idx="1"/>
          </p:nvPr>
        </p:nvSpPr>
        <p:spPr>
          <a:xfrm>
            <a:off x="304800" y="1600200"/>
            <a:ext cx="8534400" cy="4525963"/>
          </a:xfrm>
        </p:spPr>
        <p:txBody>
          <a:bodyPr>
            <a:normAutofit fontScale="92500" lnSpcReduction="20000"/>
          </a:bodyPr>
          <a:lstStyle/>
          <a:p>
            <a:r>
              <a:rPr lang="en-US" dirty="0">
                <a:latin typeface="Palatino Linotype" pitchFamily="18" charset="0"/>
              </a:rPr>
              <a:t>Beside </a:t>
            </a:r>
            <a:r>
              <a:rPr lang="en-US" i="1" dirty="0" err="1">
                <a:latin typeface="Palatino Linotype" pitchFamily="18" charset="0"/>
              </a:rPr>
              <a:t>Anakinra</a:t>
            </a:r>
            <a:r>
              <a:rPr lang="en-US" dirty="0">
                <a:latin typeface="Palatino Linotype" pitchFamily="18" charset="0"/>
              </a:rPr>
              <a:t>, </a:t>
            </a:r>
            <a:r>
              <a:rPr lang="en-US" i="1" dirty="0" err="1">
                <a:latin typeface="Palatino Linotype" pitchFamily="18" charset="0"/>
              </a:rPr>
              <a:t>Rilonacept</a:t>
            </a:r>
            <a:r>
              <a:rPr lang="en-US" i="1" dirty="0">
                <a:latin typeface="Palatino Linotype" pitchFamily="18" charset="0"/>
              </a:rPr>
              <a:t> </a:t>
            </a:r>
            <a:r>
              <a:rPr lang="en-US" dirty="0">
                <a:latin typeface="Palatino Linotype" pitchFamily="18" charset="0"/>
              </a:rPr>
              <a:t>and </a:t>
            </a:r>
            <a:r>
              <a:rPr lang="en-US" i="1" dirty="0" err="1">
                <a:latin typeface="Palatino Linotype" pitchFamily="18" charset="0"/>
              </a:rPr>
              <a:t>Canakinumab</a:t>
            </a:r>
            <a:r>
              <a:rPr lang="en-US" i="1" dirty="0">
                <a:latin typeface="Palatino Linotype" pitchFamily="18" charset="0"/>
              </a:rPr>
              <a:t> </a:t>
            </a:r>
            <a:r>
              <a:rPr lang="en-US" dirty="0">
                <a:latin typeface="Palatino Linotype" pitchFamily="18" charset="0"/>
              </a:rPr>
              <a:t>are also in use. </a:t>
            </a:r>
          </a:p>
          <a:p>
            <a:endParaRPr lang="en-US" dirty="0">
              <a:latin typeface="Palatino Linotype" pitchFamily="18" charset="0"/>
            </a:endParaRPr>
          </a:p>
          <a:p>
            <a:r>
              <a:rPr lang="en-US" dirty="0">
                <a:latin typeface="Palatino Linotype" pitchFamily="18" charset="0"/>
              </a:rPr>
              <a:t>These two drugs have longer half-life</a:t>
            </a:r>
          </a:p>
          <a:p>
            <a:endParaRPr lang="en-US" dirty="0">
              <a:latin typeface="Palatino Linotype" pitchFamily="18" charset="0"/>
            </a:endParaRPr>
          </a:p>
          <a:p>
            <a:r>
              <a:rPr lang="en-US" dirty="0">
                <a:latin typeface="Palatino Linotype" pitchFamily="18" charset="0"/>
              </a:rPr>
              <a:t>Studies showed greater reductions in joint pain and swelling</a:t>
            </a:r>
          </a:p>
          <a:p>
            <a:endParaRPr lang="en-US" dirty="0">
              <a:latin typeface="Palatino Linotype" pitchFamily="18" charset="0"/>
            </a:endParaRPr>
          </a:p>
          <a:p>
            <a:r>
              <a:rPr lang="en-US" i="1" dirty="0" err="1">
                <a:latin typeface="Palatino Linotype" pitchFamily="18" charset="0"/>
              </a:rPr>
              <a:t>Canakinumab</a:t>
            </a:r>
            <a:r>
              <a:rPr lang="en-US" i="1" dirty="0">
                <a:latin typeface="Palatino Linotype" pitchFamily="18" charset="0"/>
              </a:rPr>
              <a:t> </a:t>
            </a:r>
            <a:r>
              <a:rPr lang="en-US" dirty="0">
                <a:latin typeface="Palatino Linotype" pitchFamily="18" charset="0"/>
              </a:rPr>
              <a:t>treatment</a:t>
            </a:r>
            <a:r>
              <a:rPr lang="en-US" i="1" dirty="0">
                <a:latin typeface="Palatino Linotype" pitchFamily="18" charset="0"/>
              </a:rPr>
              <a:t> </a:t>
            </a:r>
            <a:r>
              <a:rPr lang="en-US" dirty="0">
                <a:latin typeface="Palatino Linotype" pitchFamily="18" charset="0"/>
              </a:rPr>
              <a:t>increased percentage of serious infections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IL-6 inhibitors</a:t>
            </a:r>
          </a:p>
        </p:txBody>
      </p:sp>
      <p:sp>
        <p:nvSpPr>
          <p:cNvPr id="3" name="Content Placeholder 2"/>
          <p:cNvSpPr>
            <a:spLocks noGrp="1"/>
          </p:cNvSpPr>
          <p:nvPr>
            <p:ph idx="1"/>
          </p:nvPr>
        </p:nvSpPr>
        <p:spPr/>
        <p:txBody>
          <a:bodyPr>
            <a:normAutofit fontScale="92500" lnSpcReduction="10000"/>
          </a:bodyPr>
          <a:lstStyle/>
          <a:p>
            <a:r>
              <a:rPr lang="en-US" dirty="0">
                <a:latin typeface="Palatino Linotype" pitchFamily="18" charset="0"/>
              </a:rPr>
              <a:t>IL-6 mediates the activation of macrophages and </a:t>
            </a:r>
            <a:r>
              <a:rPr lang="en-US" dirty="0" err="1">
                <a:latin typeface="Palatino Linotype" pitchFamily="18" charset="0"/>
              </a:rPr>
              <a:t>osteoclasts</a:t>
            </a:r>
            <a:r>
              <a:rPr lang="en-US" dirty="0">
                <a:latin typeface="Palatino Linotype" pitchFamily="18" charset="0"/>
              </a:rPr>
              <a:t>, terminal proliferation and differentiation of B cells, differentiation of T-helper 17 (Th17) cells, and production of liver acute-phase proteins.</a:t>
            </a:r>
          </a:p>
          <a:p>
            <a:r>
              <a:rPr lang="en-US" dirty="0">
                <a:latin typeface="Palatino Linotype" pitchFamily="18" charset="0"/>
              </a:rPr>
              <a:t>IL-6 also controls homeostatic processes, including </a:t>
            </a:r>
            <a:r>
              <a:rPr lang="en-US" dirty="0" err="1">
                <a:latin typeface="Palatino Linotype" pitchFamily="18" charset="0"/>
              </a:rPr>
              <a:t>granulopoiesis</a:t>
            </a:r>
            <a:r>
              <a:rPr lang="en-US" dirty="0">
                <a:latin typeface="Palatino Linotype" pitchFamily="18" charset="0"/>
              </a:rPr>
              <a:t>, enteric epithelial proliferation, and </a:t>
            </a:r>
            <a:r>
              <a:rPr lang="en-US" dirty="0" err="1">
                <a:latin typeface="Palatino Linotype" pitchFamily="18" charset="0"/>
              </a:rPr>
              <a:t>antiinflammatory</a:t>
            </a:r>
            <a:r>
              <a:rPr lang="en-US" dirty="0">
                <a:latin typeface="Palatino Linotype" pitchFamily="18" charset="0"/>
              </a:rPr>
              <a:t> responses involved in resolution of inflammation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latin typeface="Palatino Linotype" pitchFamily="18" charset="0"/>
              </a:rPr>
              <a:t>Tocilizumab</a:t>
            </a:r>
            <a:endParaRPr lang="en-US" b="1" dirty="0">
              <a:latin typeface="Palatino Linotype" pitchFamily="18" charset="0"/>
            </a:endParaRPr>
          </a:p>
        </p:txBody>
      </p:sp>
      <p:sp>
        <p:nvSpPr>
          <p:cNvPr id="3" name="Content Placeholder 2"/>
          <p:cNvSpPr>
            <a:spLocks noGrp="1"/>
          </p:cNvSpPr>
          <p:nvPr>
            <p:ph idx="1"/>
          </p:nvPr>
        </p:nvSpPr>
        <p:spPr/>
        <p:txBody>
          <a:bodyPr>
            <a:normAutofit/>
          </a:bodyPr>
          <a:lstStyle/>
          <a:p>
            <a:r>
              <a:rPr lang="en-US" dirty="0">
                <a:latin typeface="Palatino Linotype" pitchFamily="18" charset="0"/>
              </a:rPr>
              <a:t>humanized </a:t>
            </a:r>
            <a:r>
              <a:rPr lang="en-US" dirty="0" err="1">
                <a:latin typeface="Palatino Linotype" pitchFamily="18" charset="0"/>
              </a:rPr>
              <a:t>mAb</a:t>
            </a:r>
            <a:r>
              <a:rPr lang="en-US" dirty="0">
                <a:latin typeface="Palatino Linotype" pitchFamily="18" charset="0"/>
              </a:rPr>
              <a:t> with specificity for the human IL-6 receptor</a:t>
            </a:r>
          </a:p>
          <a:p>
            <a:endParaRPr lang="en-US" dirty="0">
              <a:latin typeface="Palatino Linotype" pitchFamily="18" charset="0"/>
            </a:endParaRPr>
          </a:p>
          <a:p>
            <a:r>
              <a:rPr lang="en-US" dirty="0">
                <a:latin typeface="Palatino Linotype" pitchFamily="18" charset="0"/>
              </a:rPr>
              <a:t>blocks the binding of IL-6 to IL-6R</a:t>
            </a:r>
          </a:p>
          <a:p>
            <a:endParaRPr lang="en-US" dirty="0">
              <a:latin typeface="Palatino Linotype" pitchFamily="18" charset="0"/>
            </a:endParaRPr>
          </a:p>
        </p:txBody>
      </p:sp>
      <p:pic>
        <p:nvPicPr>
          <p:cNvPr id="5" name="Picture 4" descr="MOA.genecoreimg.480.png"/>
          <p:cNvPicPr>
            <a:picLocks noChangeAspect="1"/>
          </p:cNvPicPr>
          <p:nvPr/>
        </p:nvPicPr>
        <p:blipFill>
          <a:blip r:embed="rId2"/>
          <a:stretch>
            <a:fillRect/>
          </a:stretch>
        </p:blipFill>
        <p:spPr>
          <a:xfrm>
            <a:off x="3352800" y="3886200"/>
            <a:ext cx="5562600" cy="29718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latin typeface="Palatino Linotype" pitchFamily="18" charset="0"/>
              </a:rPr>
              <a:t>Tocilizumab</a:t>
            </a:r>
            <a:endParaRPr lang="en-US" b="1" dirty="0">
              <a:latin typeface="Palatino Linotype" pitchFamily="18" charset="0"/>
            </a:endParaRPr>
          </a:p>
        </p:txBody>
      </p:sp>
      <p:sp>
        <p:nvSpPr>
          <p:cNvPr id="3" name="Content Placeholder 2"/>
          <p:cNvSpPr>
            <a:spLocks noGrp="1"/>
          </p:cNvSpPr>
          <p:nvPr>
            <p:ph idx="1"/>
          </p:nvPr>
        </p:nvSpPr>
        <p:spPr/>
        <p:txBody>
          <a:bodyPr>
            <a:normAutofit fontScale="92500" lnSpcReduction="10000"/>
          </a:bodyPr>
          <a:lstStyle/>
          <a:p>
            <a:pPr>
              <a:buNone/>
            </a:pPr>
            <a:endParaRPr lang="en-US" dirty="0">
              <a:latin typeface="Palatino Linotype" pitchFamily="18" charset="0"/>
            </a:endParaRPr>
          </a:p>
          <a:p>
            <a:r>
              <a:rPr lang="en-US" dirty="0">
                <a:latin typeface="Palatino Linotype" pitchFamily="18" charset="0"/>
              </a:rPr>
              <a:t>Treatment with </a:t>
            </a:r>
            <a:r>
              <a:rPr lang="en-US" dirty="0" err="1">
                <a:latin typeface="Palatino Linotype" pitchFamily="18" charset="0"/>
              </a:rPr>
              <a:t>tocilizumab</a:t>
            </a:r>
            <a:r>
              <a:rPr lang="en-US" dirty="0">
                <a:latin typeface="Palatino Linotype" pitchFamily="18" charset="0"/>
              </a:rPr>
              <a:t> improves tender and swollen joint counts and slows the development of joint erosions in patients with </a:t>
            </a:r>
            <a:r>
              <a:rPr lang="en-US" b="1" dirty="0" err="1">
                <a:latin typeface="Palatino Linotype" pitchFamily="18" charset="0"/>
              </a:rPr>
              <a:t>Reumatoid</a:t>
            </a:r>
            <a:r>
              <a:rPr lang="en-US" b="1" dirty="0">
                <a:latin typeface="Palatino Linotype" pitchFamily="18" charset="0"/>
              </a:rPr>
              <a:t> Arthritis</a:t>
            </a:r>
          </a:p>
          <a:p>
            <a:endParaRPr lang="en-US" dirty="0">
              <a:latin typeface="Palatino Linotype" pitchFamily="18" charset="0"/>
            </a:endParaRPr>
          </a:p>
          <a:p>
            <a:r>
              <a:rPr lang="en-US" dirty="0">
                <a:latin typeface="Palatino Linotype" pitchFamily="18" charset="0"/>
              </a:rPr>
              <a:t> Treatment with </a:t>
            </a:r>
            <a:r>
              <a:rPr lang="en-US" dirty="0" err="1">
                <a:latin typeface="Palatino Linotype" pitchFamily="18" charset="0"/>
              </a:rPr>
              <a:t>tocilizumab</a:t>
            </a:r>
            <a:r>
              <a:rPr lang="en-US" dirty="0">
                <a:latin typeface="Palatino Linotype" pitchFamily="18" charset="0"/>
              </a:rPr>
              <a:t> is also reported to be of benefit in patients with adult-onset Still disease, systemic-onset juvenile idiopathic arthritis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alatino Linotype" pitchFamily="18" charset="0"/>
              </a:rPr>
              <a:t>…Let us remember</a:t>
            </a:r>
          </a:p>
        </p:txBody>
      </p:sp>
      <p:sp>
        <p:nvSpPr>
          <p:cNvPr id="3" name="Content Placeholder 2"/>
          <p:cNvSpPr>
            <a:spLocks noGrp="1"/>
          </p:cNvSpPr>
          <p:nvPr>
            <p:ph idx="1"/>
          </p:nvPr>
        </p:nvSpPr>
        <p:spPr/>
        <p:txBody>
          <a:bodyPr/>
          <a:lstStyle/>
          <a:p>
            <a:r>
              <a:rPr lang="en-US" dirty="0">
                <a:latin typeface="Palatino Linotype" pitchFamily="18" charset="0"/>
              </a:rPr>
              <a:t>Production of monoclonal antibodies is based on the </a:t>
            </a:r>
            <a:r>
              <a:rPr lang="en-US" b="1" dirty="0">
                <a:latin typeface="Palatino Linotype" pitchFamily="18" charset="0"/>
              </a:rPr>
              <a:t>fusing</a:t>
            </a:r>
            <a:r>
              <a:rPr lang="en-US" dirty="0">
                <a:latin typeface="Palatino Linotype" pitchFamily="18" charset="0"/>
              </a:rPr>
              <a:t> </a:t>
            </a:r>
            <a:r>
              <a:rPr lang="en-US" b="1" dirty="0">
                <a:solidFill>
                  <a:srgbClr val="FF0000"/>
                </a:solidFill>
                <a:latin typeface="Palatino Linotype" pitchFamily="18" charset="0"/>
              </a:rPr>
              <a:t>B cells </a:t>
            </a:r>
            <a:r>
              <a:rPr lang="en-US" dirty="0">
                <a:latin typeface="Palatino Linotype" pitchFamily="18" charset="0"/>
              </a:rPr>
              <a:t>from an immunized animal (typically a mouse) with an </a:t>
            </a:r>
            <a:r>
              <a:rPr lang="en-US" b="1" dirty="0">
                <a:solidFill>
                  <a:srgbClr val="FF0000"/>
                </a:solidFill>
                <a:latin typeface="Palatino Linotype" pitchFamily="18" charset="0"/>
              </a:rPr>
              <a:t>immortal myeloma cell </a:t>
            </a:r>
            <a:r>
              <a:rPr lang="en-US" dirty="0">
                <a:latin typeface="Palatino Linotype" pitchFamily="18" charset="0"/>
              </a:rPr>
              <a:t>line </a:t>
            </a:r>
          </a:p>
        </p:txBody>
      </p:sp>
      <p:pic>
        <p:nvPicPr>
          <p:cNvPr id="1026" name="Picture 2" descr="monoklonska 1"/>
          <p:cNvPicPr>
            <a:picLocks noChangeAspect="1" noChangeArrowheads="1"/>
          </p:cNvPicPr>
          <p:nvPr/>
        </p:nvPicPr>
        <p:blipFill>
          <a:blip r:embed="rId2"/>
          <a:srcRect/>
          <a:stretch>
            <a:fillRect/>
          </a:stretch>
        </p:blipFill>
        <p:spPr bwMode="auto">
          <a:xfrm>
            <a:off x="1828800" y="3810000"/>
            <a:ext cx="5562600" cy="3048000"/>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Palatino Linotype" pitchFamily="18" charset="0"/>
              </a:rPr>
              <a:t>Side effects of </a:t>
            </a:r>
            <a:r>
              <a:rPr lang="en-US" b="1" dirty="0" err="1">
                <a:latin typeface="Palatino Linotype" pitchFamily="18" charset="0"/>
              </a:rPr>
              <a:t>Tocilizumab</a:t>
            </a:r>
            <a:endParaRPr lang="en-US" b="1" dirty="0">
              <a:latin typeface="Palatino Linotype" pitchFamily="18" charset="0"/>
            </a:endParaRPr>
          </a:p>
        </p:txBody>
      </p:sp>
      <p:sp>
        <p:nvSpPr>
          <p:cNvPr id="3" name="Content Placeholder 2"/>
          <p:cNvSpPr>
            <a:spLocks noGrp="1"/>
          </p:cNvSpPr>
          <p:nvPr>
            <p:ph idx="1"/>
          </p:nvPr>
        </p:nvSpPr>
        <p:spPr/>
        <p:txBody>
          <a:bodyPr>
            <a:normAutofit fontScale="92500" lnSpcReduction="20000"/>
          </a:bodyPr>
          <a:lstStyle/>
          <a:p>
            <a:r>
              <a:rPr lang="en-US" dirty="0">
                <a:latin typeface="Palatino Linotype" pitchFamily="18" charset="0"/>
              </a:rPr>
              <a:t>As IL-6 stimulates </a:t>
            </a:r>
            <a:r>
              <a:rPr lang="en-US" dirty="0" err="1">
                <a:latin typeface="Palatino Linotype" pitchFamily="18" charset="0"/>
              </a:rPr>
              <a:t>granulopoiesis</a:t>
            </a:r>
            <a:r>
              <a:rPr lang="en-US" dirty="0">
                <a:latin typeface="Palatino Linotype" pitchFamily="18" charset="0"/>
              </a:rPr>
              <a:t>, </a:t>
            </a:r>
            <a:r>
              <a:rPr lang="en-US" b="1" dirty="0" err="1">
                <a:latin typeface="Palatino Linotype" pitchFamily="18" charset="0"/>
              </a:rPr>
              <a:t>neutropenia</a:t>
            </a:r>
            <a:r>
              <a:rPr lang="en-US" dirty="0">
                <a:latin typeface="Palatino Linotype" pitchFamily="18" charset="0"/>
              </a:rPr>
              <a:t> may be observed in some patients, but this is uncommon. </a:t>
            </a:r>
          </a:p>
          <a:p>
            <a:endParaRPr lang="en-US" dirty="0">
              <a:latin typeface="Palatino Linotype" pitchFamily="18" charset="0"/>
            </a:endParaRPr>
          </a:p>
          <a:p>
            <a:r>
              <a:rPr lang="en-US" b="1" dirty="0">
                <a:latin typeface="Palatino Linotype" pitchFamily="18" charset="0"/>
              </a:rPr>
              <a:t>Thrombocytopenia</a:t>
            </a:r>
            <a:r>
              <a:rPr lang="en-US" dirty="0">
                <a:latin typeface="Palatino Linotype" pitchFamily="18" charset="0"/>
              </a:rPr>
              <a:t> and </a:t>
            </a:r>
            <a:r>
              <a:rPr lang="en-US" b="1" dirty="0">
                <a:latin typeface="Palatino Linotype" pitchFamily="18" charset="0"/>
              </a:rPr>
              <a:t>elevated serum </a:t>
            </a:r>
            <a:r>
              <a:rPr lang="en-US" b="1" dirty="0" err="1">
                <a:latin typeface="Palatino Linotype" pitchFamily="18" charset="0"/>
              </a:rPr>
              <a:t>aminotransferase</a:t>
            </a:r>
            <a:r>
              <a:rPr lang="en-US" b="1" dirty="0">
                <a:latin typeface="Palatino Linotype" pitchFamily="18" charset="0"/>
              </a:rPr>
              <a:t> </a:t>
            </a:r>
            <a:r>
              <a:rPr lang="en-US" dirty="0">
                <a:latin typeface="Palatino Linotype" pitchFamily="18" charset="0"/>
              </a:rPr>
              <a:t>levels rarely</a:t>
            </a:r>
          </a:p>
          <a:p>
            <a:endParaRPr lang="en-US" dirty="0">
              <a:latin typeface="Palatino Linotype" pitchFamily="18" charset="0"/>
            </a:endParaRPr>
          </a:p>
          <a:p>
            <a:r>
              <a:rPr lang="en-US" b="1" dirty="0">
                <a:latin typeface="Palatino Linotype" pitchFamily="18" charset="0"/>
              </a:rPr>
              <a:t>mild increase in serum lipid levels </a:t>
            </a:r>
            <a:r>
              <a:rPr lang="en-US" dirty="0">
                <a:latin typeface="Palatino Linotype" pitchFamily="18" charset="0"/>
              </a:rPr>
              <a:t>-the clinical significance of this remains indeterminate, but monitoring of lipid levels is recommended. </a:t>
            </a:r>
          </a:p>
          <a:p>
            <a:endParaRPr lang="en-US" dirty="0">
              <a:latin typeface="Palatino Linotype"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Palatino Linotype" pitchFamily="18" charset="0"/>
              </a:rPr>
              <a:t>Side effects of </a:t>
            </a:r>
            <a:r>
              <a:rPr lang="en-US" b="1" dirty="0" err="1">
                <a:latin typeface="Palatino Linotype" pitchFamily="18" charset="0"/>
              </a:rPr>
              <a:t>Tocilizumab</a:t>
            </a:r>
            <a:endParaRPr lang="en-US" b="1" dirty="0">
              <a:latin typeface="Palatino Linotype" pitchFamily="18" charset="0"/>
            </a:endParaRPr>
          </a:p>
        </p:txBody>
      </p:sp>
      <p:sp>
        <p:nvSpPr>
          <p:cNvPr id="3" name="Content Placeholder 2"/>
          <p:cNvSpPr>
            <a:spLocks noGrp="1"/>
          </p:cNvSpPr>
          <p:nvPr>
            <p:ph idx="1"/>
          </p:nvPr>
        </p:nvSpPr>
        <p:spPr/>
        <p:txBody>
          <a:bodyPr>
            <a:normAutofit fontScale="92500" lnSpcReduction="20000"/>
          </a:bodyPr>
          <a:lstStyle/>
          <a:p>
            <a:pPr>
              <a:buNone/>
            </a:pPr>
            <a:endParaRPr lang="en-US" dirty="0">
              <a:latin typeface="Palatino Linotype" pitchFamily="18" charset="0"/>
            </a:endParaRPr>
          </a:p>
          <a:p>
            <a:r>
              <a:rPr lang="en-US" b="1" dirty="0">
                <a:latin typeface="Palatino Linotype" pitchFamily="18" charset="0"/>
              </a:rPr>
              <a:t>Reactivation of tuberculosis </a:t>
            </a:r>
            <a:r>
              <a:rPr lang="en-US" dirty="0">
                <a:latin typeface="Palatino Linotype" pitchFamily="18" charset="0"/>
              </a:rPr>
              <a:t>and </a:t>
            </a:r>
            <a:r>
              <a:rPr lang="en-US" b="1" dirty="0">
                <a:latin typeface="Palatino Linotype" pitchFamily="18" charset="0"/>
              </a:rPr>
              <a:t>invasive fungal infections </a:t>
            </a:r>
            <a:r>
              <a:rPr lang="en-US" dirty="0">
                <a:latin typeface="Palatino Linotype" pitchFamily="18" charset="0"/>
              </a:rPr>
              <a:t>can occur, and rarely gastric and intestinal rupture </a:t>
            </a:r>
          </a:p>
          <a:p>
            <a:endParaRPr lang="en-US" dirty="0">
              <a:latin typeface="Palatino Linotype" pitchFamily="18" charset="0"/>
            </a:endParaRPr>
          </a:p>
          <a:p>
            <a:r>
              <a:rPr lang="en-US" dirty="0">
                <a:latin typeface="Palatino Linotype" pitchFamily="18" charset="0"/>
              </a:rPr>
              <a:t>These observed effects on </a:t>
            </a:r>
            <a:r>
              <a:rPr lang="en-US" dirty="0" err="1">
                <a:latin typeface="Palatino Linotype" pitchFamily="18" charset="0"/>
              </a:rPr>
              <a:t>hematopoiesis</a:t>
            </a:r>
            <a:r>
              <a:rPr lang="en-US" dirty="0">
                <a:latin typeface="Palatino Linotype" pitchFamily="18" charset="0"/>
              </a:rPr>
              <a:t> and loss of intestinal integrity reflect the potential downsides of complete blockade of IL-6–mediated functions and emphasize the potential advantages of more selective IL-6 pathway inhibition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Other IL-6 inhibitors</a:t>
            </a:r>
          </a:p>
        </p:txBody>
      </p:sp>
      <p:sp>
        <p:nvSpPr>
          <p:cNvPr id="3" name="Content Placeholder 2"/>
          <p:cNvSpPr>
            <a:spLocks noGrp="1"/>
          </p:cNvSpPr>
          <p:nvPr>
            <p:ph idx="1"/>
          </p:nvPr>
        </p:nvSpPr>
        <p:spPr/>
        <p:txBody>
          <a:bodyPr>
            <a:normAutofit/>
          </a:bodyPr>
          <a:lstStyle/>
          <a:p>
            <a:r>
              <a:rPr lang="en-US" i="1" dirty="0" err="1">
                <a:latin typeface="Palatino Linotype" pitchFamily="18" charset="0"/>
              </a:rPr>
              <a:t>Sarilumab</a:t>
            </a:r>
            <a:r>
              <a:rPr lang="en-US" i="1" dirty="0">
                <a:latin typeface="Palatino Linotype" pitchFamily="18" charset="0"/>
              </a:rPr>
              <a:t>, </a:t>
            </a:r>
            <a:r>
              <a:rPr lang="en-US" i="1" dirty="0" err="1">
                <a:latin typeface="Palatino Linotype" pitchFamily="18" charset="0"/>
              </a:rPr>
              <a:t>Vobarilizumab</a:t>
            </a:r>
            <a:r>
              <a:rPr lang="en-US" i="1" dirty="0">
                <a:latin typeface="Palatino Linotype" pitchFamily="18" charset="0"/>
              </a:rPr>
              <a:t>, </a:t>
            </a:r>
            <a:r>
              <a:rPr lang="en-US" i="1" dirty="0" err="1">
                <a:latin typeface="Palatino Linotype" pitchFamily="18" charset="0"/>
              </a:rPr>
              <a:t>Olokizumab</a:t>
            </a:r>
            <a:r>
              <a:rPr lang="en-US" i="1" dirty="0">
                <a:latin typeface="Palatino Linotype" pitchFamily="18" charset="0"/>
              </a:rPr>
              <a:t>, </a:t>
            </a:r>
            <a:r>
              <a:rPr lang="en-US" i="1" dirty="0" err="1">
                <a:latin typeface="Palatino Linotype" pitchFamily="18" charset="0"/>
              </a:rPr>
              <a:t>Clazakizumab</a:t>
            </a:r>
            <a:r>
              <a:rPr lang="en-US" i="1" dirty="0">
                <a:latin typeface="Palatino Linotype" pitchFamily="18" charset="0"/>
              </a:rPr>
              <a:t> </a:t>
            </a:r>
            <a:r>
              <a:rPr lang="en-US" dirty="0">
                <a:latin typeface="Palatino Linotype" pitchFamily="18" charset="0"/>
              </a:rPr>
              <a:t>are testing in different clinical trials </a:t>
            </a:r>
          </a:p>
          <a:p>
            <a:r>
              <a:rPr lang="en-US" dirty="0">
                <a:latin typeface="Palatino Linotype" pitchFamily="18" charset="0"/>
              </a:rPr>
              <a:t>They show promising results for the treatment of </a:t>
            </a:r>
            <a:r>
              <a:rPr lang="en-US" b="1" dirty="0">
                <a:latin typeface="Palatino Linotype" pitchFamily="18" charset="0"/>
              </a:rPr>
              <a:t>RA</a:t>
            </a:r>
            <a:r>
              <a:rPr lang="en-US" dirty="0">
                <a:latin typeface="Palatino Linotype" pitchFamily="18" charset="0"/>
              </a:rPr>
              <a:t> as well as musculoskeletal symptoms in patients with </a:t>
            </a:r>
            <a:r>
              <a:rPr lang="en-US" b="1" dirty="0">
                <a:latin typeface="Palatino Linotype" pitchFamily="18" charset="0"/>
              </a:rPr>
              <a:t>psoriatic arthritis</a:t>
            </a:r>
          </a:p>
          <a:p>
            <a:endParaRPr lang="en-US" dirty="0">
              <a:latin typeface="Palatino Linotype"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Interleukin-12/-23 Inhibitors</a:t>
            </a:r>
            <a:endParaRPr lang="en-US" dirty="0">
              <a:latin typeface="Palatino Linotype" pitchFamily="18" charset="0"/>
            </a:endParaRPr>
          </a:p>
        </p:txBody>
      </p:sp>
      <p:sp>
        <p:nvSpPr>
          <p:cNvPr id="3" name="Content Placeholder 2"/>
          <p:cNvSpPr>
            <a:spLocks noGrp="1"/>
          </p:cNvSpPr>
          <p:nvPr>
            <p:ph idx="1"/>
          </p:nvPr>
        </p:nvSpPr>
        <p:spPr/>
        <p:txBody>
          <a:bodyPr>
            <a:normAutofit fontScale="92500" lnSpcReduction="20000"/>
          </a:bodyPr>
          <a:lstStyle/>
          <a:p>
            <a:r>
              <a:rPr lang="en-US" dirty="0">
                <a:latin typeface="Palatino Linotype" pitchFamily="18" charset="0"/>
              </a:rPr>
              <a:t>IL-12 and IL-23 are </a:t>
            </a:r>
            <a:r>
              <a:rPr lang="en-US" dirty="0" err="1">
                <a:latin typeface="Palatino Linotype" pitchFamily="18" charset="0"/>
              </a:rPr>
              <a:t>heterodimeric</a:t>
            </a:r>
            <a:r>
              <a:rPr lang="en-US" dirty="0">
                <a:latin typeface="Palatino Linotype" pitchFamily="18" charset="0"/>
              </a:rPr>
              <a:t> molecules that share a </a:t>
            </a:r>
            <a:r>
              <a:rPr lang="en-US" dirty="0">
                <a:solidFill>
                  <a:srgbClr val="FF0000"/>
                </a:solidFill>
                <a:latin typeface="Palatino Linotype" pitchFamily="18" charset="0"/>
              </a:rPr>
              <a:t>common p40 subunit </a:t>
            </a:r>
            <a:r>
              <a:rPr lang="en-US" dirty="0">
                <a:latin typeface="Palatino Linotype" pitchFamily="18" charset="0"/>
              </a:rPr>
              <a:t>but have different immunological effects on T-cell lineage development.</a:t>
            </a:r>
          </a:p>
          <a:p>
            <a:endParaRPr lang="en-US" dirty="0">
              <a:latin typeface="Palatino Linotype" pitchFamily="18" charset="0"/>
            </a:endParaRPr>
          </a:p>
          <a:p>
            <a:r>
              <a:rPr lang="en-US" b="1" dirty="0">
                <a:latin typeface="Palatino Linotype" pitchFamily="18" charset="0"/>
              </a:rPr>
              <a:t> IL-12 </a:t>
            </a:r>
            <a:r>
              <a:rPr lang="en-US" dirty="0">
                <a:latin typeface="Palatino Linotype" pitchFamily="18" charset="0"/>
              </a:rPr>
              <a:t>promotes the development and maturation of Th1 lineage T </a:t>
            </a:r>
            <a:r>
              <a:rPr lang="fr-FR" dirty="0" err="1">
                <a:latin typeface="Palatino Linotype" pitchFamily="18" charset="0"/>
              </a:rPr>
              <a:t>cells</a:t>
            </a:r>
            <a:r>
              <a:rPr lang="fr-FR" dirty="0">
                <a:latin typeface="Palatino Linotype" pitchFamily="18" charset="0"/>
              </a:rPr>
              <a:t>, a </a:t>
            </a:r>
            <a:r>
              <a:rPr lang="fr-FR" dirty="0" err="1">
                <a:latin typeface="Palatino Linotype" pitchFamily="18" charset="0"/>
              </a:rPr>
              <a:t>significant</a:t>
            </a:r>
            <a:r>
              <a:rPr lang="fr-FR" dirty="0">
                <a:latin typeface="Palatino Linotype" pitchFamily="18" charset="0"/>
              </a:rPr>
              <a:t> source of IFN-γ. </a:t>
            </a:r>
          </a:p>
          <a:p>
            <a:endParaRPr lang="fr-FR" dirty="0">
              <a:latin typeface="Palatino Linotype" pitchFamily="18" charset="0"/>
            </a:endParaRPr>
          </a:p>
          <a:p>
            <a:r>
              <a:rPr lang="fr-FR" b="1" dirty="0">
                <a:latin typeface="Palatino Linotype" pitchFamily="18" charset="0"/>
              </a:rPr>
              <a:t>IL-23</a:t>
            </a:r>
            <a:r>
              <a:rPr lang="fr-FR" dirty="0">
                <a:latin typeface="Palatino Linotype" pitchFamily="18" charset="0"/>
              </a:rPr>
              <a:t> </a:t>
            </a:r>
            <a:r>
              <a:rPr lang="en-US" dirty="0">
                <a:latin typeface="Palatino Linotype" pitchFamily="18" charset="0"/>
              </a:rPr>
              <a:t>promotes the maturation and survival of Th17 lineage T cells.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latin typeface="Palatino Linotype" pitchFamily="18" charset="0"/>
              </a:rPr>
              <a:t>Ustekinumab</a:t>
            </a:r>
            <a:endParaRPr lang="en-US" b="1" dirty="0">
              <a:latin typeface="Palatino Linotype" pitchFamily="18" charset="0"/>
            </a:endParaRPr>
          </a:p>
        </p:txBody>
      </p:sp>
      <p:sp>
        <p:nvSpPr>
          <p:cNvPr id="3" name="Content Placeholder 2"/>
          <p:cNvSpPr>
            <a:spLocks noGrp="1"/>
          </p:cNvSpPr>
          <p:nvPr>
            <p:ph idx="1"/>
          </p:nvPr>
        </p:nvSpPr>
        <p:spPr/>
        <p:txBody>
          <a:bodyPr>
            <a:normAutofit fontScale="85000" lnSpcReduction="10000"/>
          </a:bodyPr>
          <a:lstStyle/>
          <a:p>
            <a:r>
              <a:rPr lang="en-US" dirty="0">
                <a:latin typeface="Palatino Linotype" pitchFamily="18" charset="0"/>
              </a:rPr>
              <a:t>humanized IgG1κ </a:t>
            </a:r>
            <a:r>
              <a:rPr lang="en-US" dirty="0" err="1">
                <a:latin typeface="Palatino Linotype" pitchFamily="18" charset="0"/>
              </a:rPr>
              <a:t>mAb</a:t>
            </a:r>
            <a:r>
              <a:rPr lang="en-US" dirty="0">
                <a:latin typeface="Palatino Linotype" pitchFamily="18" charset="0"/>
              </a:rPr>
              <a:t> with specificity for the p40 subunit component of IL-12 and IL-23.</a:t>
            </a:r>
          </a:p>
          <a:p>
            <a:r>
              <a:rPr lang="en-US" dirty="0">
                <a:latin typeface="Palatino Linotype" pitchFamily="18" charset="0"/>
              </a:rPr>
              <a:t> efficient for </a:t>
            </a:r>
            <a:r>
              <a:rPr lang="en-US" b="1" dirty="0">
                <a:latin typeface="Palatino Linotype" pitchFamily="18" charset="0"/>
              </a:rPr>
              <a:t>psoriasis </a:t>
            </a:r>
            <a:r>
              <a:rPr lang="en-US" dirty="0">
                <a:latin typeface="Palatino Linotype" pitchFamily="18" charset="0"/>
              </a:rPr>
              <a:t>and </a:t>
            </a:r>
            <a:r>
              <a:rPr lang="en-US" b="1" dirty="0">
                <a:latin typeface="Palatino Linotype" pitchFamily="18" charset="0"/>
              </a:rPr>
              <a:t>psoriatic arthritis</a:t>
            </a:r>
            <a:endParaRPr lang="en-US" dirty="0">
              <a:latin typeface="Palatino Linotype" pitchFamily="18" charset="0"/>
            </a:endParaRPr>
          </a:p>
          <a:p>
            <a:r>
              <a:rPr lang="en-US" dirty="0">
                <a:latin typeface="Palatino Linotype" pitchFamily="18" charset="0"/>
              </a:rPr>
              <a:t>significantly improves skin lesions and decrease both peripheral and axial joint manifestations in psoriatic arthritis</a:t>
            </a:r>
          </a:p>
          <a:p>
            <a:endParaRPr lang="en-US" dirty="0">
              <a:latin typeface="Palatino Linotype" pitchFamily="18" charset="0"/>
            </a:endParaRPr>
          </a:p>
          <a:p>
            <a:r>
              <a:rPr lang="en-US" dirty="0">
                <a:latin typeface="Palatino Linotype" pitchFamily="18" charset="0"/>
              </a:rPr>
              <a:t>Although not yet approved for patients with IBD, it showed significant improvements in </a:t>
            </a:r>
            <a:r>
              <a:rPr lang="en-US" b="1" dirty="0" err="1">
                <a:latin typeface="Palatino Linotype" pitchFamily="18" charset="0"/>
              </a:rPr>
              <a:t>Crohn</a:t>
            </a:r>
            <a:r>
              <a:rPr lang="en-US" b="1" dirty="0">
                <a:latin typeface="Palatino Linotype" pitchFamily="18" charset="0"/>
              </a:rPr>
              <a:t> disease </a:t>
            </a:r>
            <a:r>
              <a:rPr lang="en-US" dirty="0">
                <a:latin typeface="Palatino Linotype" pitchFamily="18" charset="0"/>
              </a:rPr>
              <a:t>treatment especially in patients who failed to respond adequately to anti–TNF-α therapies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Side effects</a:t>
            </a:r>
          </a:p>
        </p:txBody>
      </p:sp>
      <p:sp>
        <p:nvSpPr>
          <p:cNvPr id="3" name="Content Placeholder 2"/>
          <p:cNvSpPr>
            <a:spLocks noGrp="1"/>
          </p:cNvSpPr>
          <p:nvPr>
            <p:ph idx="1"/>
          </p:nvPr>
        </p:nvSpPr>
        <p:spPr>
          <a:xfrm>
            <a:off x="533400" y="1600200"/>
            <a:ext cx="8229600" cy="4525963"/>
          </a:xfrm>
        </p:spPr>
        <p:txBody>
          <a:bodyPr>
            <a:normAutofit/>
          </a:bodyPr>
          <a:lstStyle/>
          <a:p>
            <a:r>
              <a:rPr lang="en-US" dirty="0">
                <a:latin typeface="Palatino Linotype" pitchFamily="18" charset="0"/>
              </a:rPr>
              <a:t>there were no increased occurrences of serious infections or other serious adverse events</a:t>
            </a:r>
          </a:p>
          <a:p>
            <a:endParaRPr lang="en-US" dirty="0">
              <a:latin typeface="Palatino Linotype" pitchFamily="18" charset="0"/>
            </a:endParaRPr>
          </a:p>
          <a:p>
            <a:r>
              <a:rPr lang="en-US" b="1" dirty="0" err="1">
                <a:latin typeface="Palatino Linotype" pitchFamily="18" charset="0"/>
              </a:rPr>
              <a:t>mycobacterial</a:t>
            </a:r>
            <a:r>
              <a:rPr lang="en-US" dirty="0">
                <a:latin typeface="Palatino Linotype" pitchFamily="18" charset="0"/>
              </a:rPr>
              <a:t>, </a:t>
            </a:r>
            <a:r>
              <a:rPr lang="en-US" b="1" dirty="0">
                <a:latin typeface="Palatino Linotype" pitchFamily="18" charset="0"/>
              </a:rPr>
              <a:t>fungal</a:t>
            </a:r>
            <a:r>
              <a:rPr lang="en-US" dirty="0">
                <a:latin typeface="Palatino Linotype" pitchFamily="18" charset="0"/>
              </a:rPr>
              <a:t>, and </a:t>
            </a:r>
            <a:r>
              <a:rPr lang="en-US" b="1" i="1" dirty="0">
                <a:latin typeface="Palatino Linotype" pitchFamily="18" charset="0"/>
              </a:rPr>
              <a:t>Salmonella</a:t>
            </a:r>
            <a:r>
              <a:rPr lang="en-US" i="1" dirty="0">
                <a:latin typeface="Palatino Linotype" pitchFamily="18" charset="0"/>
              </a:rPr>
              <a:t> </a:t>
            </a:r>
            <a:r>
              <a:rPr lang="en-US" dirty="0">
                <a:latin typeface="Palatino Linotype" pitchFamily="18" charset="0"/>
              </a:rPr>
              <a:t>infections is recommended, given the role of IL-12 and IL-23 in host defense against these pathogens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Interleukin-17</a:t>
            </a:r>
            <a:endParaRPr lang="en-US" dirty="0">
              <a:latin typeface="Palatino Linotype" pitchFamily="18" charset="0"/>
            </a:endParaRPr>
          </a:p>
        </p:txBody>
      </p:sp>
      <p:sp>
        <p:nvSpPr>
          <p:cNvPr id="3" name="Content Placeholder 2"/>
          <p:cNvSpPr>
            <a:spLocks noGrp="1"/>
          </p:cNvSpPr>
          <p:nvPr>
            <p:ph idx="1"/>
          </p:nvPr>
        </p:nvSpPr>
        <p:spPr>
          <a:xfrm>
            <a:off x="457200" y="1600200"/>
            <a:ext cx="8229600" cy="3200399"/>
          </a:xfrm>
        </p:spPr>
        <p:txBody>
          <a:bodyPr>
            <a:noAutofit/>
          </a:bodyPr>
          <a:lstStyle/>
          <a:p>
            <a:r>
              <a:rPr lang="en-US" sz="2000" dirty="0">
                <a:latin typeface="Palatino Linotype" pitchFamily="18" charset="0"/>
              </a:rPr>
              <a:t>IL-17 is a cytokine produced by Th17 lineage of </a:t>
            </a:r>
            <a:r>
              <a:rPr lang="en-US" sz="2000" dirty="0" err="1">
                <a:latin typeface="Palatino Linotype" pitchFamily="18" charset="0"/>
              </a:rPr>
              <a:t>effector</a:t>
            </a:r>
            <a:r>
              <a:rPr lang="en-US" sz="2000" dirty="0">
                <a:latin typeface="Palatino Linotype" pitchFamily="18" charset="0"/>
              </a:rPr>
              <a:t> T cells, which differentiate from CD4+T cells  under the influence of IL-6 and transforming growth factor-β (TGF-β) and proliferate/survive under the influence of IL-23. </a:t>
            </a:r>
          </a:p>
          <a:p>
            <a:endParaRPr lang="en-US" sz="2000" dirty="0">
              <a:latin typeface="Palatino Linotype" pitchFamily="18" charset="0"/>
            </a:endParaRPr>
          </a:p>
          <a:p>
            <a:r>
              <a:rPr lang="en-US" sz="2000" dirty="0">
                <a:latin typeface="Palatino Linotype" pitchFamily="18" charset="0"/>
              </a:rPr>
              <a:t>Th17 cells are prevalent in the inflammatory lesions of a variety of inflammatory disorders, including </a:t>
            </a:r>
            <a:r>
              <a:rPr lang="en-US" sz="2000" b="1" dirty="0">
                <a:latin typeface="Palatino Linotype" pitchFamily="18" charset="0"/>
              </a:rPr>
              <a:t>RA, IBD, psoriasis, and </a:t>
            </a:r>
            <a:r>
              <a:rPr lang="en-US" sz="2000" b="1" dirty="0" err="1">
                <a:latin typeface="Palatino Linotype" pitchFamily="18" charset="0"/>
              </a:rPr>
              <a:t>spondyloarthropathies</a:t>
            </a:r>
            <a:r>
              <a:rPr lang="en-US" sz="2000" dirty="0">
                <a:latin typeface="Palatino Linotype" pitchFamily="18" charset="0"/>
              </a:rPr>
              <a:t>. </a:t>
            </a:r>
          </a:p>
        </p:txBody>
      </p:sp>
      <p:pic>
        <p:nvPicPr>
          <p:cNvPr id="2050" name="Picture 2"/>
          <p:cNvPicPr>
            <a:picLocks noChangeAspect="1" noChangeArrowheads="1"/>
          </p:cNvPicPr>
          <p:nvPr/>
        </p:nvPicPr>
        <p:blipFill>
          <a:blip r:embed="rId2"/>
          <a:srcRect/>
          <a:stretch>
            <a:fillRect/>
          </a:stretch>
        </p:blipFill>
        <p:spPr bwMode="auto">
          <a:xfrm>
            <a:off x="2362200" y="4876800"/>
            <a:ext cx="6781800" cy="6096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2514600" y="5562600"/>
            <a:ext cx="6629400" cy="106680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Interleukin-17</a:t>
            </a:r>
            <a:endParaRPr lang="en-US" dirty="0">
              <a:latin typeface="Palatino Linotype" pitchFamily="18" charset="0"/>
            </a:endParaRPr>
          </a:p>
        </p:txBody>
      </p:sp>
      <p:sp>
        <p:nvSpPr>
          <p:cNvPr id="3" name="Content Placeholder 2"/>
          <p:cNvSpPr>
            <a:spLocks noGrp="1"/>
          </p:cNvSpPr>
          <p:nvPr>
            <p:ph idx="1"/>
          </p:nvPr>
        </p:nvSpPr>
        <p:spPr>
          <a:xfrm>
            <a:off x="381000" y="1447800"/>
            <a:ext cx="8229600" cy="4525963"/>
          </a:xfrm>
        </p:spPr>
        <p:txBody>
          <a:bodyPr>
            <a:noAutofit/>
          </a:bodyPr>
          <a:lstStyle/>
          <a:p>
            <a:endParaRPr lang="en-US" sz="1800" dirty="0">
              <a:latin typeface="Palatino Linotype" pitchFamily="18" charset="0"/>
            </a:endParaRPr>
          </a:p>
          <a:p>
            <a:r>
              <a:rPr lang="en-US" sz="1800" dirty="0">
                <a:latin typeface="Palatino Linotype" pitchFamily="18" charset="0"/>
              </a:rPr>
              <a:t>IL-17 is produced by a variety of innate immune cells, including </a:t>
            </a:r>
            <a:r>
              <a:rPr lang="en-US" sz="1800" dirty="0" err="1">
                <a:latin typeface="Palatino Linotype" pitchFamily="18" charset="0"/>
              </a:rPr>
              <a:t>neutrophils</a:t>
            </a:r>
            <a:r>
              <a:rPr lang="en-US" sz="1800" dirty="0">
                <a:latin typeface="Palatino Linotype" pitchFamily="18" charset="0"/>
              </a:rPr>
              <a:t>, mast cells, </a:t>
            </a:r>
            <a:r>
              <a:rPr lang="en-US" sz="1800" dirty="0" err="1">
                <a:latin typeface="Palatino Linotype" pitchFamily="18" charset="0"/>
              </a:rPr>
              <a:t>keratinocytes</a:t>
            </a:r>
            <a:r>
              <a:rPr lang="en-US" sz="1800" dirty="0">
                <a:latin typeface="Palatino Linotype" pitchFamily="18" charset="0"/>
              </a:rPr>
              <a:t>, macrophages, NK cells, NKT cells, and innate lymphoid cells (ILCs; LLC/</a:t>
            </a:r>
            <a:r>
              <a:rPr lang="en-US" sz="1800" dirty="0" err="1">
                <a:latin typeface="Palatino Linotype" pitchFamily="18" charset="0"/>
              </a:rPr>
              <a:t>LTi</a:t>
            </a:r>
            <a:r>
              <a:rPr lang="en-US" sz="1800" dirty="0">
                <a:latin typeface="Palatino Linotype" pitchFamily="18" charset="0"/>
              </a:rPr>
              <a:t>),</a:t>
            </a:r>
          </a:p>
          <a:p>
            <a:endParaRPr lang="en-US" sz="1800" dirty="0">
              <a:latin typeface="Palatino Linotype" pitchFamily="18" charset="0"/>
            </a:endParaRPr>
          </a:p>
          <a:p>
            <a:r>
              <a:rPr lang="en-US" sz="1800" dirty="0">
                <a:latin typeface="Palatino Linotype" pitchFamily="18" charset="0"/>
              </a:rPr>
              <a:t>It  triggers the induction and release of IL-6, TNF-α, CCL2, CCL3, MMPs from macrophages, inducing activation of </a:t>
            </a:r>
            <a:r>
              <a:rPr lang="en-US" sz="1800" dirty="0" err="1">
                <a:latin typeface="Palatino Linotype" pitchFamily="18" charset="0"/>
              </a:rPr>
              <a:t>osteoclasts</a:t>
            </a:r>
            <a:r>
              <a:rPr lang="en-US" sz="1800" dirty="0">
                <a:latin typeface="Palatino Linotype" pitchFamily="18" charset="0"/>
              </a:rPr>
              <a:t> at sites of bone </a:t>
            </a:r>
            <a:r>
              <a:rPr lang="en-US" sz="1800" dirty="0" err="1">
                <a:latin typeface="Palatino Linotype" pitchFamily="18" charset="0"/>
              </a:rPr>
              <a:t>resorption</a:t>
            </a:r>
            <a:r>
              <a:rPr lang="en-US" sz="1800" dirty="0">
                <a:latin typeface="Palatino Linotype" pitchFamily="18" charset="0"/>
              </a:rPr>
              <a:t>, and promoting the proliferation, maturation, and </a:t>
            </a:r>
            <a:r>
              <a:rPr lang="en-US" sz="1800" dirty="0" err="1">
                <a:latin typeface="Palatino Linotype" pitchFamily="18" charset="0"/>
              </a:rPr>
              <a:t>chemotaxis</a:t>
            </a:r>
            <a:r>
              <a:rPr lang="en-US" sz="1800" dirty="0">
                <a:latin typeface="Palatino Linotype" pitchFamily="18" charset="0"/>
              </a:rPr>
              <a:t> of </a:t>
            </a:r>
            <a:r>
              <a:rPr lang="en-US" sz="1800" dirty="0" err="1">
                <a:latin typeface="Palatino Linotype" pitchFamily="18" charset="0"/>
              </a:rPr>
              <a:t>neutrophils</a:t>
            </a:r>
            <a:r>
              <a:rPr lang="en-US" sz="1800" dirty="0">
                <a:latin typeface="Palatino Linotype" pitchFamily="18" charset="0"/>
              </a:rPr>
              <a:t>.</a:t>
            </a:r>
          </a:p>
          <a:p>
            <a:endParaRPr lang="en-US" sz="1800" dirty="0">
              <a:latin typeface="Palatino Linotype" pitchFamily="18" charset="0"/>
            </a:endParaRPr>
          </a:p>
          <a:p>
            <a:r>
              <a:rPr lang="en-US" sz="1800" dirty="0">
                <a:latin typeface="Palatino Linotype" pitchFamily="18" charset="0"/>
              </a:rPr>
              <a:t> As such, IL-17 is </a:t>
            </a:r>
            <a:r>
              <a:rPr lang="en-US" sz="1800" b="1" dirty="0">
                <a:latin typeface="Palatino Linotype" pitchFamily="18" charset="0"/>
              </a:rPr>
              <a:t>important both in the initial innate host defense to infection </a:t>
            </a:r>
            <a:r>
              <a:rPr lang="en-US" sz="1800" dirty="0">
                <a:latin typeface="Palatino Linotype" pitchFamily="18" charset="0"/>
              </a:rPr>
              <a:t>and also </a:t>
            </a:r>
            <a:r>
              <a:rPr lang="en-US" sz="1800" b="1" dirty="0">
                <a:latin typeface="Palatino Linotype" pitchFamily="18" charset="0"/>
              </a:rPr>
              <a:t>inflammation driven by acquired immune responses</a:t>
            </a:r>
            <a:r>
              <a:rPr lang="en-US" sz="1800" dirty="0">
                <a:latin typeface="Palatino Linotype" pitchFamily="18" charset="0"/>
              </a:rPr>
              <a:t>.</a:t>
            </a:r>
          </a:p>
        </p:txBody>
      </p:sp>
      <p:pic>
        <p:nvPicPr>
          <p:cNvPr id="3074" name="Picture 2"/>
          <p:cNvPicPr>
            <a:picLocks noChangeAspect="1" noChangeArrowheads="1"/>
          </p:cNvPicPr>
          <p:nvPr/>
        </p:nvPicPr>
        <p:blipFill>
          <a:blip r:embed="rId2"/>
          <a:srcRect/>
          <a:stretch>
            <a:fillRect/>
          </a:stretch>
        </p:blipFill>
        <p:spPr bwMode="auto">
          <a:xfrm>
            <a:off x="3200400" y="5181600"/>
            <a:ext cx="5124450" cy="1447800"/>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latin typeface="Palatino Linotype" pitchFamily="18" charset="0"/>
              </a:rPr>
              <a:t>Secukinumab</a:t>
            </a:r>
            <a:endParaRPr lang="en-US" i="1" dirty="0">
              <a:latin typeface="Palatino Linotype" pitchFamily="18" charset="0"/>
            </a:endParaRPr>
          </a:p>
        </p:txBody>
      </p:sp>
      <p:sp>
        <p:nvSpPr>
          <p:cNvPr id="3" name="Content Placeholder 2"/>
          <p:cNvSpPr>
            <a:spLocks noGrp="1"/>
          </p:cNvSpPr>
          <p:nvPr>
            <p:ph idx="1"/>
          </p:nvPr>
        </p:nvSpPr>
        <p:spPr>
          <a:xfrm>
            <a:off x="457200" y="2286000"/>
            <a:ext cx="8229600" cy="3840163"/>
          </a:xfrm>
        </p:spPr>
        <p:txBody>
          <a:bodyPr>
            <a:normAutofit fontScale="92500" lnSpcReduction="20000"/>
          </a:bodyPr>
          <a:lstStyle/>
          <a:p>
            <a:r>
              <a:rPr lang="en-US" dirty="0">
                <a:latin typeface="Palatino Linotype" pitchFamily="18" charset="0"/>
              </a:rPr>
              <a:t>fully human IgG1 </a:t>
            </a:r>
            <a:r>
              <a:rPr lang="en-US" dirty="0" err="1">
                <a:latin typeface="Palatino Linotype" pitchFamily="18" charset="0"/>
              </a:rPr>
              <a:t>mAb</a:t>
            </a:r>
            <a:r>
              <a:rPr lang="en-US" dirty="0">
                <a:latin typeface="Palatino Linotype" pitchFamily="18" charset="0"/>
              </a:rPr>
              <a:t> that selectively binds to and neutralizes IL-17A</a:t>
            </a:r>
          </a:p>
          <a:p>
            <a:endParaRPr lang="en-US" dirty="0">
              <a:latin typeface="Palatino Linotype" pitchFamily="18" charset="0"/>
            </a:endParaRPr>
          </a:p>
          <a:p>
            <a:r>
              <a:rPr lang="en-US" dirty="0">
                <a:latin typeface="Palatino Linotype" pitchFamily="18" charset="0"/>
              </a:rPr>
              <a:t>significantly decrease the activity of skin lesions in patients with </a:t>
            </a:r>
            <a:r>
              <a:rPr lang="en-US" b="1" dirty="0">
                <a:latin typeface="Palatino Linotype" pitchFamily="18" charset="0"/>
              </a:rPr>
              <a:t>psoriasis</a:t>
            </a:r>
            <a:r>
              <a:rPr lang="en-US" dirty="0">
                <a:latin typeface="Palatino Linotype" pitchFamily="18" charset="0"/>
              </a:rPr>
              <a:t>, decrease tender and swollen joints in patients with </a:t>
            </a:r>
            <a:r>
              <a:rPr lang="en-US" b="1" dirty="0">
                <a:latin typeface="Palatino Linotype" pitchFamily="18" charset="0"/>
              </a:rPr>
              <a:t>psoriatic arthritis</a:t>
            </a:r>
            <a:r>
              <a:rPr lang="en-US" dirty="0">
                <a:latin typeface="Palatino Linotype" pitchFamily="18" charset="0"/>
              </a:rPr>
              <a:t>, and decrease axial pain and limitation in patients with </a:t>
            </a:r>
            <a:r>
              <a:rPr lang="en-US" b="1" dirty="0" err="1">
                <a:latin typeface="Palatino Linotype" pitchFamily="18" charset="0"/>
              </a:rPr>
              <a:t>ankylosing</a:t>
            </a:r>
            <a:r>
              <a:rPr lang="en-US" b="1" dirty="0">
                <a:latin typeface="Palatino Linotype" pitchFamily="18" charset="0"/>
              </a:rPr>
              <a:t> </a:t>
            </a:r>
            <a:r>
              <a:rPr lang="en-US" b="1" dirty="0" err="1">
                <a:latin typeface="Palatino Linotype" pitchFamily="18" charset="0"/>
              </a:rPr>
              <a:t>spondylitis</a:t>
            </a:r>
            <a:r>
              <a:rPr lang="en-US" b="1" dirty="0">
                <a:latin typeface="Palatino Linotype" pitchFamily="18" charset="0"/>
              </a:rPr>
              <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latin typeface="Palatino Linotype" pitchFamily="18" charset="0"/>
              </a:rPr>
              <a:t>Secukinumab</a:t>
            </a:r>
            <a:r>
              <a:rPr lang="en-US" b="1" i="1" dirty="0">
                <a:latin typeface="Palatino Linotype" pitchFamily="18" charset="0"/>
              </a:rPr>
              <a:t> </a:t>
            </a:r>
            <a:r>
              <a:rPr lang="en-US" b="1" dirty="0">
                <a:latin typeface="Palatino Linotype" pitchFamily="18" charset="0"/>
              </a:rPr>
              <a:t>and</a:t>
            </a:r>
            <a:r>
              <a:rPr lang="en-US" b="1" i="1" dirty="0">
                <a:latin typeface="Palatino Linotype" pitchFamily="18" charset="0"/>
              </a:rPr>
              <a:t> IBD</a:t>
            </a:r>
            <a:endParaRPr lang="en-US" i="1" dirty="0">
              <a:latin typeface="Palatino Linotype" pitchFamily="18" charset="0"/>
            </a:endParaRPr>
          </a:p>
        </p:txBody>
      </p:sp>
      <p:sp>
        <p:nvSpPr>
          <p:cNvPr id="3" name="Content Placeholder 2"/>
          <p:cNvSpPr>
            <a:spLocks noGrp="1"/>
          </p:cNvSpPr>
          <p:nvPr>
            <p:ph idx="1"/>
          </p:nvPr>
        </p:nvSpPr>
        <p:spPr>
          <a:xfrm>
            <a:off x="457200" y="2286000"/>
            <a:ext cx="8229600" cy="3840163"/>
          </a:xfrm>
        </p:spPr>
        <p:txBody>
          <a:bodyPr>
            <a:normAutofit/>
          </a:bodyPr>
          <a:lstStyle/>
          <a:p>
            <a:r>
              <a:rPr lang="en-US" dirty="0">
                <a:latin typeface="Palatino Linotype" pitchFamily="18" charset="0"/>
              </a:rPr>
              <a:t>Despite the apparent role of Th17 cells in patients with IBD, no significant improvement was observed in patients with </a:t>
            </a:r>
            <a:r>
              <a:rPr lang="en-US" b="1" dirty="0" err="1">
                <a:solidFill>
                  <a:srgbClr val="FF0000"/>
                </a:solidFill>
                <a:latin typeface="Palatino Linotype" pitchFamily="18" charset="0"/>
              </a:rPr>
              <a:t>Crohn</a:t>
            </a:r>
            <a:r>
              <a:rPr lang="en-US" b="1" dirty="0">
                <a:solidFill>
                  <a:srgbClr val="FF0000"/>
                </a:solidFill>
                <a:latin typeface="Palatino Linotype" pitchFamily="18" charset="0"/>
              </a:rPr>
              <a:t> disease</a:t>
            </a:r>
            <a:r>
              <a:rPr lang="en-US" dirty="0">
                <a:latin typeface="Palatino Linotype" pitchFamily="18" charset="0"/>
              </a:rPr>
              <a:t>, and in some of these patients, the disease </a:t>
            </a:r>
            <a:r>
              <a:rPr lang="en-US" b="1" dirty="0">
                <a:solidFill>
                  <a:srgbClr val="FF0000"/>
                </a:solidFill>
                <a:latin typeface="Palatino Linotype" pitchFamily="18" charset="0"/>
              </a:rPr>
              <a:t>worsened</a:t>
            </a:r>
            <a:r>
              <a:rPr lang="en-US" dirty="0">
                <a:latin typeface="Palatino Linotype" pitchFamily="18" charset="0"/>
              </a:rPr>
              <a:t> </a:t>
            </a:r>
            <a:r>
              <a:rPr lang="en-US" b="1" dirty="0">
                <a:solidFill>
                  <a:srgbClr val="FF0000"/>
                </a:solidFill>
                <a:latin typeface="Palatino Linotype" pitchFamily="18" charset="0"/>
              </a:rPr>
              <a:t>during</a:t>
            </a:r>
            <a:r>
              <a:rPr lang="en-US" dirty="0">
                <a:latin typeface="Palatino Linotype" pitchFamily="18" charset="0"/>
              </a:rPr>
              <a:t> </a:t>
            </a:r>
            <a:r>
              <a:rPr lang="en-US" b="1" dirty="0">
                <a:solidFill>
                  <a:srgbClr val="FF0000"/>
                </a:solidFill>
                <a:latin typeface="Palatino Linotype" pitchFamily="18" charset="0"/>
              </a:rPr>
              <a:t>treatment</a:t>
            </a:r>
            <a:r>
              <a:rPr lang="en-US" dirty="0">
                <a:latin typeface="Palatino Linotype" pitchFamily="18" charset="0"/>
              </a:rPr>
              <a:t> with </a:t>
            </a:r>
            <a:r>
              <a:rPr lang="en-US" dirty="0" err="1">
                <a:latin typeface="Palatino Linotype" pitchFamily="18" charset="0"/>
              </a:rPr>
              <a:t>secukinumab</a:t>
            </a:r>
            <a:endParaRPr lang="en-US" b="1" dirty="0">
              <a:latin typeface="Palatino Linotype"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alatino Linotype" pitchFamily="18" charset="0"/>
              </a:rPr>
              <a:t>…Let us remember</a:t>
            </a:r>
          </a:p>
        </p:txBody>
      </p:sp>
      <p:sp>
        <p:nvSpPr>
          <p:cNvPr id="3" name="Content Placeholder 2"/>
          <p:cNvSpPr>
            <a:spLocks noGrp="1"/>
          </p:cNvSpPr>
          <p:nvPr>
            <p:ph idx="1"/>
          </p:nvPr>
        </p:nvSpPr>
        <p:spPr/>
        <p:txBody>
          <a:bodyPr>
            <a:normAutofit fontScale="70000" lnSpcReduction="20000"/>
          </a:bodyPr>
          <a:lstStyle/>
          <a:p>
            <a:pPr algn="ctr">
              <a:buNone/>
            </a:pPr>
            <a:r>
              <a:rPr lang="en-US" b="1" dirty="0">
                <a:latin typeface="Palatino Linotype" pitchFamily="18" charset="0"/>
              </a:rPr>
              <a:t>Practical application of monoclonal antibodies</a:t>
            </a:r>
          </a:p>
          <a:p>
            <a:pPr algn="ctr">
              <a:buNone/>
            </a:pPr>
            <a:endParaRPr lang="en-US" b="1" dirty="0">
              <a:latin typeface="Palatino Linotype" pitchFamily="18" charset="0"/>
            </a:endParaRPr>
          </a:p>
          <a:p>
            <a:r>
              <a:rPr lang="en-US" sz="2800" dirty="0">
                <a:latin typeface="Palatino Linotype" pitchFamily="18" charset="0"/>
              </a:rPr>
              <a:t>I</a:t>
            </a:r>
            <a:r>
              <a:rPr lang="en-US" dirty="0">
                <a:latin typeface="Palatino Linotype" pitchFamily="18" charset="0"/>
              </a:rPr>
              <a:t>dentification of phenotypic markers unique to particular cell types</a:t>
            </a:r>
          </a:p>
          <a:p>
            <a:endParaRPr lang="en-US" dirty="0">
              <a:latin typeface="Palatino Linotype" pitchFamily="18" charset="0"/>
            </a:endParaRPr>
          </a:p>
          <a:p>
            <a:r>
              <a:rPr lang="en-US" dirty="0" err="1">
                <a:latin typeface="Palatino Linotype" pitchFamily="18" charset="0"/>
              </a:rPr>
              <a:t>Immunodiagnosis</a:t>
            </a:r>
            <a:r>
              <a:rPr lang="en-US" dirty="0">
                <a:latin typeface="Palatino Linotype" pitchFamily="18" charset="0"/>
              </a:rPr>
              <a:t> </a:t>
            </a:r>
          </a:p>
          <a:p>
            <a:endParaRPr lang="en-US" dirty="0">
              <a:latin typeface="Palatino Linotype" pitchFamily="18" charset="0"/>
            </a:endParaRPr>
          </a:p>
          <a:p>
            <a:r>
              <a:rPr lang="en-US" dirty="0">
                <a:latin typeface="Palatino Linotype" pitchFamily="18" charset="0"/>
              </a:rPr>
              <a:t>Tumor identification</a:t>
            </a:r>
          </a:p>
          <a:p>
            <a:endParaRPr lang="en-US" dirty="0">
              <a:latin typeface="Palatino Linotype" pitchFamily="18" charset="0"/>
            </a:endParaRPr>
          </a:p>
          <a:p>
            <a:r>
              <a:rPr lang="en-US" dirty="0">
                <a:latin typeface="Palatino Linotype" pitchFamily="18" charset="0"/>
              </a:rPr>
              <a:t>Therapy</a:t>
            </a:r>
          </a:p>
          <a:p>
            <a:endParaRPr lang="en-US" dirty="0">
              <a:latin typeface="Palatino Linotype" pitchFamily="18" charset="0"/>
            </a:endParaRPr>
          </a:p>
          <a:p>
            <a:r>
              <a:rPr lang="en-US" dirty="0">
                <a:latin typeface="Palatino Linotype" pitchFamily="18" charset="0"/>
              </a:rPr>
              <a:t>Functional analysis of cell surface and secreted molecules</a:t>
            </a:r>
          </a:p>
        </p:txBody>
      </p:sp>
      <p:pic>
        <p:nvPicPr>
          <p:cNvPr id="4" name="Picture 3" descr="Diagram-showing-a-monoclonal-antibody-attached-to-a-cancer-cell_0.png"/>
          <p:cNvPicPr>
            <a:picLocks noChangeAspect="1"/>
          </p:cNvPicPr>
          <p:nvPr/>
        </p:nvPicPr>
        <p:blipFill>
          <a:blip r:embed="rId2"/>
          <a:stretch>
            <a:fillRect/>
          </a:stretch>
        </p:blipFill>
        <p:spPr>
          <a:xfrm>
            <a:off x="5943600" y="2667000"/>
            <a:ext cx="2911619" cy="256222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latin typeface="Palatino Linotype" pitchFamily="18" charset="0"/>
              </a:rPr>
              <a:t>Brodalumab</a:t>
            </a:r>
            <a:endParaRPr lang="en-US" b="1" dirty="0">
              <a:latin typeface="Palatino Linotype" pitchFamily="18" charset="0"/>
            </a:endParaRPr>
          </a:p>
        </p:txBody>
      </p:sp>
      <p:sp>
        <p:nvSpPr>
          <p:cNvPr id="3" name="Content Placeholder 2"/>
          <p:cNvSpPr>
            <a:spLocks noGrp="1"/>
          </p:cNvSpPr>
          <p:nvPr>
            <p:ph idx="1"/>
          </p:nvPr>
        </p:nvSpPr>
        <p:spPr/>
        <p:txBody>
          <a:bodyPr/>
          <a:lstStyle/>
          <a:p>
            <a:r>
              <a:rPr lang="en-US" dirty="0">
                <a:latin typeface="Palatino Linotype" pitchFamily="18" charset="0"/>
              </a:rPr>
              <a:t>anti–IL-17Ra monoclonal antibody</a:t>
            </a:r>
          </a:p>
          <a:p>
            <a:r>
              <a:rPr lang="en-US" dirty="0">
                <a:latin typeface="Palatino Linotype" pitchFamily="18" charset="0"/>
              </a:rPr>
              <a:t>treatment of moderate to severe </a:t>
            </a:r>
            <a:r>
              <a:rPr lang="en-US" b="1" dirty="0">
                <a:latin typeface="Palatino Linotype" pitchFamily="18" charset="0"/>
              </a:rPr>
              <a:t>plaque psoriasis</a:t>
            </a:r>
          </a:p>
          <a:p>
            <a:r>
              <a:rPr lang="en-US" i="1" dirty="0">
                <a:solidFill>
                  <a:srgbClr val="FF0000"/>
                </a:solidFill>
                <a:latin typeface="Palatino Linotype" pitchFamily="18" charset="0"/>
              </a:rPr>
              <a:t>Candida </a:t>
            </a:r>
            <a:r>
              <a:rPr lang="en-US" dirty="0">
                <a:solidFill>
                  <a:srgbClr val="FF0000"/>
                </a:solidFill>
                <a:latin typeface="Palatino Linotype" pitchFamily="18" charset="0"/>
              </a:rPr>
              <a:t>infections</a:t>
            </a:r>
            <a:r>
              <a:rPr lang="en-US" dirty="0">
                <a:latin typeface="Palatino Linotype" pitchFamily="18" charset="0"/>
              </a:rPr>
              <a:t> and </a:t>
            </a:r>
            <a:r>
              <a:rPr lang="en-US" dirty="0" err="1">
                <a:solidFill>
                  <a:srgbClr val="FF0000"/>
                </a:solidFill>
                <a:latin typeface="Palatino Linotype" pitchFamily="18" charset="0"/>
              </a:rPr>
              <a:t>neutropenia</a:t>
            </a:r>
            <a:r>
              <a:rPr lang="en-US" dirty="0">
                <a:latin typeface="Palatino Linotype" pitchFamily="18" charset="0"/>
              </a:rPr>
              <a:t> were more frequent in the </a:t>
            </a:r>
            <a:r>
              <a:rPr lang="en-US" dirty="0" err="1">
                <a:latin typeface="Palatino Linotype" pitchFamily="18" charset="0"/>
              </a:rPr>
              <a:t>brodalumab</a:t>
            </a:r>
            <a:r>
              <a:rPr lang="en-US" dirty="0">
                <a:latin typeface="Palatino Linotype" pitchFamily="18" charset="0"/>
              </a:rPr>
              <a:t> than the </a:t>
            </a:r>
            <a:r>
              <a:rPr lang="en-US" dirty="0" err="1">
                <a:latin typeface="Palatino Linotype" pitchFamily="18" charset="0"/>
              </a:rPr>
              <a:t>ustekinumab</a:t>
            </a:r>
            <a:endParaRPr lang="en-US" dirty="0">
              <a:latin typeface="Palatino Linotype"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2200"/>
            <a:ext cx="8229600" cy="1143000"/>
          </a:xfrm>
        </p:spPr>
        <p:txBody>
          <a:bodyPr>
            <a:normAutofit fontScale="90000"/>
          </a:bodyPr>
          <a:lstStyle/>
          <a:p>
            <a:r>
              <a:rPr lang="en-US" b="1" dirty="0">
                <a:latin typeface="Palatino Linotype" pitchFamily="18" charset="0"/>
              </a:rPr>
              <a:t>2. Inhibitors of the Type 1 Interferon Pathway</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Palatino Linotype" pitchFamily="18" charset="0"/>
              </a:rPr>
              <a:t>Inhibitors of the Type 1 Interferon Pathway</a:t>
            </a:r>
            <a:endParaRPr lang="en-US" dirty="0">
              <a:latin typeface="Palatino Linotype" pitchFamily="18" charset="0"/>
            </a:endParaRPr>
          </a:p>
        </p:txBody>
      </p:sp>
      <p:sp>
        <p:nvSpPr>
          <p:cNvPr id="3" name="Content Placeholder 2"/>
          <p:cNvSpPr>
            <a:spLocks noGrp="1"/>
          </p:cNvSpPr>
          <p:nvPr>
            <p:ph idx="1"/>
          </p:nvPr>
        </p:nvSpPr>
        <p:spPr/>
        <p:txBody>
          <a:bodyPr>
            <a:normAutofit fontScale="85000" lnSpcReduction="10000"/>
          </a:bodyPr>
          <a:lstStyle/>
          <a:p>
            <a:r>
              <a:rPr lang="en-US" dirty="0">
                <a:latin typeface="Palatino Linotype" pitchFamily="18" charset="0"/>
              </a:rPr>
              <a:t>role of type 1 IFNs in the </a:t>
            </a:r>
            <a:r>
              <a:rPr lang="en-US" dirty="0" err="1">
                <a:latin typeface="Palatino Linotype" pitchFamily="18" charset="0"/>
              </a:rPr>
              <a:t>immunopathogenesis</a:t>
            </a:r>
            <a:r>
              <a:rPr lang="en-US" dirty="0">
                <a:latin typeface="Palatino Linotype" pitchFamily="18" charset="0"/>
              </a:rPr>
              <a:t> of Systemic Lupus </a:t>
            </a:r>
            <a:r>
              <a:rPr lang="en-US" dirty="0" err="1">
                <a:latin typeface="Palatino Linotype" pitchFamily="18" charset="0"/>
              </a:rPr>
              <a:t>Erithematosus</a:t>
            </a:r>
            <a:endParaRPr lang="en-US" dirty="0">
              <a:latin typeface="Palatino Linotype" pitchFamily="18" charset="0"/>
            </a:endParaRPr>
          </a:p>
          <a:p>
            <a:endParaRPr lang="en-US" dirty="0">
              <a:latin typeface="Palatino Linotype" pitchFamily="18" charset="0"/>
            </a:endParaRPr>
          </a:p>
          <a:p>
            <a:r>
              <a:rPr lang="en-US" dirty="0">
                <a:latin typeface="Palatino Linotype" pitchFamily="18" charset="0"/>
              </a:rPr>
              <a:t>Initial trials with </a:t>
            </a:r>
            <a:r>
              <a:rPr lang="en-US" dirty="0" err="1">
                <a:latin typeface="Palatino Linotype" pitchFamily="18" charset="0"/>
              </a:rPr>
              <a:t>mAb</a:t>
            </a:r>
            <a:r>
              <a:rPr lang="en-US" dirty="0">
                <a:latin typeface="Palatino Linotype" pitchFamily="18" charset="0"/>
              </a:rPr>
              <a:t> reagents, such as </a:t>
            </a:r>
            <a:r>
              <a:rPr lang="en-US" i="1" dirty="0" err="1">
                <a:latin typeface="Palatino Linotype" pitchFamily="18" charset="0"/>
              </a:rPr>
              <a:t>Rontalizumab</a:t>
            </a:r>
            <a:r>
              <a:rPr lang="en-US" i="1" dirty="0">
                <a:latin typeface="Palatino Linotype" pitchFamily="18" charset="0"/>
              </a:rPr>
              <a:t> or </a:t>
            </a:r>
            <a:r>
              <a:rPr lang="en-US" i="1" dirty="0" err="1">
                <a:latin typeface="Palatino Linotype" pitchFamily="18" charset="0"/>
              </a:rPr>
              <a:t>Sifalimumab</a:t>
            </a:r>
            <a:r>
              <a:rPr lang="en-US" i="1" dirty="0">
                <a:latin typeface="Palatino Linotype" pitchFamily="18" charset="0"/>
              </a:rPr>
              <a:t> with specificity to one or </a:t>
            </a:r>
            <a:r>
              <a:rPr lang="en-US" dirty="0">
                <a:latin typeface="Palatino Linotype" pitchFamily="18" charset="0"/>
              </a:rPr>
              <a:t>more of the known IFN-α subtypes have yielded modest results</a:t>
            </a:r>
          </a:p>
          <a:p>
            <a:endParaRPr lang="en-US" dirty="0">
              <a:latin typeface="Palatino Linotype" pitchFamily="18" charset="0"/>
            </a:endParaRPr>
          </a:p>
          <a:p>
            <a:r>
              <a:rPr lang="en-US" dirty="0">
                <a:latin typeface="Palatino Linotype" pitchFamily="18" charset="0"/>
              </a:rPr>
              <a:t>Targeting the IFN-1R may also prove efficacious in other autoimmune disorders, such as SLE and </a:t>
            </a:r>
            <a:r>
              <a:rPr lang="en-US" dirty="0" err="1">
                <a:latin typeface="Palatino Linotype" pitchFamily="18" charset="0"/>
              </a:rPr>
              <a:t>Sjögren</a:t>
            </a:r>
            <a:r>
              <a:rPr lang="en-US" dirty="0">
                <a:latin typeface="Palatino Linotype" pitchFamily="18" charset="0"/>
              </a:rPr>
              <a:t> syndrome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3200"/>
            <a:ext cx="8229600" cy="1143000"/>
          </a:xfrm>
        </p:spPr>
        <p:txBody>
          <a:bodyPr>
            <a:normAutofit fontScale="90000"/>
          </a:bodyPr>
          <a:lstStyle/>
          <a:p>
            <a:r>
              <a:rPr lang="en-US" b="1" dirty="0">
                <a:latin typeface="Palatino Linotype" pitchFamily="18" charset="0"/>
              </a:rPr>
              <a:t>3. Adhesion Molecule Inhibitors</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Adhesion Molecule Inhibitors</a:t>
            </a:r>
            <a:endParaRPr lang="en-US" dirty="0">
              <a:latin typeface="Palatino Linotype" pitchFamily="18" charset="0"/>
            </a:endParaRPr>
          </a:p>
        </p:txBody>
      </p:sp>
      <p:sp>
        <p:nvSpPr>
          <p:cNvPr id="3" name="Content Placeholder 2"/>
          <p:cNvSpPr>
            <a:spLocks noGrp="1"/>
          </p:cNvSpPr>
          <p:nvPr>
            <p:ph idx="1"/>
          </p:nvPr>
        </p:nvSpPr>
        <p:spPr/>
        <p:txBody>
          <a:bodyPr>
            <a:normAutofit fontScale="92500" lnSpcReduction="20000"/>
          </a:bodyPr>
          <a:lstStyle/>
          <a:p>
            <a:r>
              <a:rPr lang="en-US" dirty="0">
                <a:latin typeface="Palatino Linotype" pitchFamily="18" charset="0"/>
              </a:rPr>
              <a:t>Trafficking of </a:t>
            </a:r>
            <a:r>
              <a:rPr lang="en-US" dirty="0" err="1">
                <a:latin typeface="Palatino Linotype" pitchFamily="18" charset="0"/>
              </a:rPr>
              <a:t>phagocytic</a:t>
            </a:r>
            <a:r>
              <a:rPr lang="en-US" dirty="0">
                <a:latin typeface="Palatino Linotype" pitchFamily="18" charset="0"/>
              </a:rPr>
              <a:t> cells and lymphocytes across vascular endothelium is critical to the development of inflammatory lesions and associated tissue injury</a:t>
            </a:r>
          </a:p>
          <a:p>
            <a:endParaRPr lang="en-US" dirty="0">
              <a:latin typeface="Palatino Linotype" pitchFamily="18" charset="0"/>
            </a:endParaRPr>
          </a:p>
          <a:p>
            <a:r>
              <a:rPr lang="en-US" dirty="0">
                <a:latin typeface="Palatino Linotype" pitchFamily="18" charset="0"/>
              </a:rPr>
              <a:t>Strategies to </a:t>
            </a:r>
            <a:r>
              <a:rPr lang="en-US" b="1" dirty="0">
                <a:latin typeface="Palatino Linotype" pitchFamily="18" charset="0"/>
              </a:rPr>
              <a:t>decrease the influx</a:t>
            </a:r>
            <a:r>
              <a:rPr lang="en-US" dirty="0">
                <a:latin typeface="Palatino Linotype" pitchFamily="18" charset="0"/>
              </a:rPr>
              <a:t> of </a:t>
            </a:r>
            <a:r>
              <a:rPr lang="en-US" dirty="0" err="1">
                <a:latin typeface="Palatino Linotype" pitchFamily="18" charset="0"/>
              </a:rPr>
              <a:t>monocytes</a:t>
            </a:r>
            <a:r>
              <a:rPr lang="en-US" dirty="0">
                <a:latin typeface="Palatino Linotype" pitchFamily="18" charset="0"/>
              </a:rPr>
              <a:t> and/or T and B lymphocytes using </a:t>
            </a:r>
            <a:r>
              <a:rPr lang="en-US" dirty="0" err="1">
                <a:latin typeface="Palatino Linotype" pitchFamily="18" charset="0"/>
              </a:rPr>
              <a:t>biologicals</a:t>
            </a:r>
            <a:r>
              <a:rPr lang="en-US" dirty="0">
                <a:latin typeface="Palatino Linotype" pitchFamily="18" charset="0"/>
              </a:rPr>
              <a:t> that target adhesion molecules have  been studied as treatments for several inflammatory disorders, including </a:t>
            </a:r>
            <a:r>
              <a:rPr lang="en-US" b="1" dirty="0">
                <a:latin typeface="Palatino Linotype" pitchFamily="18" charset="0"/>
              </a:rPr>
              <a:t>Multiple Sclerosis</a:t>
            </a:r>
            <a:r>
              <a:rPr lang="en-US" dirty="0">
                <a:latin typeface="Palatino Linotype" pitchFamily="18" charset="0"/>
              </a:rPr>
              <a:t> and </a:t>
            </a:r>
            <a:r>
              <a:rPr lang="en-US" b="1" dirty="0">
                <a:latin typeface="Palatino Linotype" pitchFamily="18" charset="0"/>
              </a:rPr>
              <a:t>IBD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latin typeface="Palatino Linotype" pitchFamily="18" charset="0"/>
              </a:rPr>
              <a:t>Natalizumab</a:t>
            </a:r>
            <a:endParaRPr lang="en-US" b="1" dirty="0">
              <a:latin typeface="Palatino Linotype" pitchFamily="18" charset="0"/>
            </a:endParaRPr>
          </a:p>
        </p:txBody>
      </p:sp>
      <p:sp>
        <p:nvSpPr>
          <p:cNvPr id="3" name="Content Placeholder 2"/>
          <p:cNvSpPr>
            <a:spLocks noGrp="1"/>
          </p:cNvSpPr>
          <p:nvPr>
            <p:ph idx="1"/>
          </p:nvPr>
        </p:nvSpPr>
        <p:spPr/>
        <p:txBody>
          <a:bodyPr>
            <a:normAutofit lnSpcReduction="10000"/>
          </a:bodyPr>
          <a:lstStyle/>
          <a:p>
            <a:r>
              <a:rPr lang="en-US" dirty="0"/>
              <a:t>Humanized </a:t>
            </a:r>
            <a:r>
              <a:rPr lang="en-US" dirty="0" err="1"/>
              <a:t>mAb</a:t>
            </a:r>
            <a:r>
              <a:rPr lang="en-US" dirty="0"/>
              <a:t> with specificity for the α4 subunit of the very late activation antigen-4 (VLA-4)– </a:t>
            </a:r>
            <a:r>
              <a:rPr lang="en-US" dirty="0" err="1"/>
              <a:t>integrin</a:t>
            </a:r>
            <a:r>
              <a:rPr lang="en-US" dirty="0"/>
              <a:t> molecule expressed on lymphocytes and </a:t>
            </a:r>
            <a:r>
              <a:rPr lang="en-US" dirty="0" err="1"/>
              <a:t>monocytes</a:t>
            </a:r>
            <a:endParaRPr lang="en-US" dirty="0"/>
          </a:p>
          <a:p>
            <a:r>
              <a:rPr lang="en-US" dirty="0"/>
              <a:t>blocks association of the VLA-4 α4β1 and α4β7 </a:t>
            </a:r>
            <a:r>
              <a:rPr lang="en-US" dirty="0" err="1"/>
              <a:t>integrins</a:t>
            </a:r>
            <a:r>
              <a:rPr lang="en-US" dirty="0"/>
              <a:t> with their respective vascular receptors, thereby limiting cell transmigration into tissue sites of inflammation in the </a:t>
            </a:r>
            <a:r>
              <a:rPr lang="en-US" b="1" dirty="0"/>
              <a:t>CNS </a:t>
            </a:r>
            <a:r>
              <a:rPr lang="en-US" dirty="0"/>
              <a:t>and in the </a:t>
            </a:r>
            <a:r>
              <a:rPr lang="en-US" b="1" dirty="0"/>
              <a:t>intestinal mucosa</a:t>
            </a:r>
            <a:r>
              <a:rPr lang="en-US" dirty="0"/>
              <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latin typeface="Palatino Linotype" pitchFamily="18" charset="0"/>
              </a:rPr>
              <a:t>Natalizumab</a:t>
            </a:r>
            <a:endParaRPr lang="en-US" b="1" dirty="0">
              <a:latin typeface="Palatino Linotype" pitchFamily="18" charset="0"/>
            </a:endParaRPr>
          </a:p>
        </p:txBody>
      </p:sp>
      <p:sp>
        <p:nvSpPr>
          <p:cNvPr id="3" name="Content Placeholder 2"/>
          <p:cNvSpPr>
            <a:spLocks noGrp="1"/>
          </p:cNvSpPr>
          <p:nvPr>
            <p:ph idx="1"/>
          </p:nvPr>
        </p:nvSpPr>
        <p:spPr/>
        <p:txBody>
          <a:bodyPr>
            <a:normAutofit fontScale="85000" lnSpcReduction="20000"/>
          </a:bodyPr>
          <a:lstStyle/>
          <a:p>
            <a:r>
              <a:rPr lang="en-US" dirty="0">
                <a:latin typeface="Palatino Linotype" pitchFamily="18" charset="0"/>
              </a:rPr>
              <a:t>blocks the interaction of T-cell α4β1 with its </a:t>
            </a:r>
            <a:r>
              <a:rPr lang="en-US" dirty="0" err="1">
                <a:latin typeface="Palatino Linotype" pitchFamily="18" charset="0"/>
              </a:rPr>
              <a:t>addressin</a:t>
            </a:r>
            <a:r>
              <a:rPr lang="en-US" dirty="0">
                <a:latin typeface="Palatino Linotype" pitchFamily="18" charset="0"/>
              </a:rPr>
              <a:t> ligand on </a:t>
            </a:r>
            <a:r>
              <a:rPr lang="en-US" dirty="0" err="1">
                <a:latin typeface="Palatino Linotype" pitchFamily="18" charset="0"/>
              </a:rPr>
              <a:t>venules</a:t>
            </a:r>
            <a:r>
              <a:rPr lang="en-US" dirty="0">
                <a:latin typeface="Palatino Linotype" pitchFamily="18" charset="0"/>
              </a:rPr>
              <a:t> in the CNS and is efficacious in </a:t>
            </a:r>
            <a:r>
              <a:rPr lang="en-US" dirty="0">
                <a:solidFill>
                  <a:srgbClr val="FF0000"/>
                </a:solidFill>
                <a:latin typeface="Palatino Linotype" pitchFamily="18" charset="0"/>
              </a:rPr>
              <a:t>decreasing the frequency of relapses of MS</a:t>
            </a:r>
            <a:r>
              <a:rPr lang="en-US" dirty="0">
                <a:latin typeface="Palatino Linotype" pitchFamily="18" charset="0"/>
              </a:rPr>
              <a:t>.</a:t>
            </a:r>
          </a:p>
          <a:p>
            <a:endParaRPr lang="en-US" dirty="0">
              <a:latin typeface="Palatino Linotype" pitchFamily="18" charset="0"/>
            </a:endParaRPr>
          </a:p>
          <a:p>
            <a:r>
              <a:rPr lang="en-US" dirty="0">
                <a:latin typeface="Palatino Linotype" pitchFamily="18" charset="0"/>
              </a:rPr>
              <a:t>inhibits the interaction of the α4β7 </a:t>
            </a:r>
            <a:r>
              <a:rPr lang="en-US" dirty="0" err="1">
                <a:latin typeface="Palatino Linotype" pitchFamily="18" charset="0"/>
              </a:rPr>
              <a:t>integrin</a:t>
            </a:r>
            <a:r>
              <a:rPr lang="en-US" dirty="0">
                <a:latin typeface="Palatino Linotype" pitchFamily="18" charset="0"/>
              </a:rPr>
              <a:t> with mucosal </a:t>
            </a:r>
            <a:r>
              <a:rPr lang="en-US" dirty="0" err="1">
                <a:latin typeface="Palatino Linotype" pitchFamily="18" charset="0"/>
              </a:rPr>
              <a:t>addressin</a:t>
            </a:r>
            <a:r>
              <a:rPr lang="en-US" dirty="0">
                <a:latin typeface="Palatino Linotype" pitchFamily="18" charset="0"/>
              </a:rPr>
              <a:t> cell adhesion molecule-1 (MAdCAM-1) expressed on </a:t>
            </a:r>
            <a:r>
              <a:rPr lang="en-US" dirty="0" err="1">
                <a:latin typeface="Palatino Linotype" pitchFamily="18" charset="0"/>
              </a:rPr>
              <a:t>venules</a:t>
            </a:r>
            <a:r>
              <a:rPr lang="en-US" dirty="0">
                <a:latin typeface="Palatino Linotype" pitchFamily="18" charset="0"/>
              </a:rPr>
              <a:t> in the enteric mucosa and has been shown to induce remissions and </a:t>
            </a:r>
            <a:r>
              <a:rPr lang="en-US" b="1" dirty="0">
                <a:solidFill>
                  <a:srgbClr val="FF0000"/>
                </a:solidFill>
                <a:latin typeface="Palatino Linotype" pitchFamily="18" charset="0"/>
              </a:rPr>
              <a:t>prevent flare-ups of </a:t>
            </a:r>
            <a:r>
              <a:rPr lang="en-US" b="1" dirty="0" err="1">
                <a:solidFill>
                  <a:srgbClr val="FF0000"/>
                </a:solidFill>
                <a:latin typeface="Palatino Linotype" pitchFamily="18" charset="0"/>
              </a:rPr>
              <a:t>Crohn</a:t>
            </a:r>
            <a:r>
              <a:rPr lang="en-US" b="1" dirty="0">
                <a:solidFill>
                  <a:srgbClr val="FF0000"/>
                </a:solidFill>
                <a:latin typeface="Palatino Linotype" pitchFamily="18" charset="0"/>
              </a:rPr>
              <a:t> disease </a:t>
            </a:r>
            <a:r>
              <a:rPr lang="en-US" dirty="0">
                <a:latin typeface="Palatino Linotype" pitchFamily="18" charset="0"/>
              </a:rPr>
              <a:t>in patients who have failed to have an adequate response to anti– TNF-</a:t>
            </a:r>
            <a:r>
              <a:rPr lang="el-GR" dirty="0">
                <a:latin typeface="Palatino Linotype" pitchFamily="18" charset="0"/>
              </a:rPr>
              <a:t>α </a:t>
            </a:r>
            <a:r>
              <a:rPr lang="en-US" dirty="0">
                <a:latin typeface="Palatino Linotype" pitchFamily="18" charset="0"/>
              </a:rPr>
              <a:t>therapy</a:t>
            </a:r>
          </a:p>
          <a:p>
            <a:endParaRPr lang="en-US" dirty="0">
              <a:latin typeface="Palatino Linotype" pitchFamily="18" charset="0"/>
            </a:endParaRPr>
          </a:p>
          <a:p>
            <a:endParaRPr lang="en-US" dirty="0">
              <a:latin typeface="Palatino Linotype"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Side effects of </a:t>
            </a:r>
            <a:r>
              <a:rPr lang="en-US" b="1" i="1" dirty="0" err="1">
                <a:latin typeface="Palatino Linotype" pitchFamily="18" charset="0"/>
              </a:rPr>
              <a:t>Natalizumab</a:t>
            </a:r>
            <a:endParaRPr lang="en-US" b="1" i="1" dirty="0">
              <a:latin typeface="Palatino Linotype" pitchFamily="18" charset="0"/>
            </a:endParaRPr>
          </a:p>
        </p:txBody>
      </p:sp>
      <p:sp>
        <p:nvSpPr>
          <p:cNvPr id="3" name="Content Placeholder 2"/>
          <p:cNvSpPr>
            <a:spLocks noGrp="1"/>
          </p:cNvSpPr>
          <p:nvPr>
            <p:ph idx="1"/>
          </p:nvPr>
        </p:nvSpPr>
        <p:spPr/>
        <p:txBody>
          <a:bodyPr/>
          <a:lstStyle/>
          <a:p>
            <a:r>
              <a:rPr lang="en-US" dirty="0"/>
              <a:t>The major concern is reactivation of John Cunningham (JC) </a:t>
            </a:r>
            <a:r>
              <a:rPr lang="en-US" dirty="0" err="1"/>
              <a:t>polyoma</a:t>
            </a:r>
            <a:r>
              <a:rPr lang="en-US" dirty="0"/>
              <a:t> virus in patients who are carriers, resulting in progressive multifocal </a:t>
            </a:r>
            <a:r>
              <a:rPr lang="en-US" dirty="0" err="1"/>
              <a:t>leukoencephalopathy</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a:latin typeface="Palatino Linotype" pitchFamily="18" charset="0"/>
              </a:rPr>
              <a:t>Vedolizumab</a:t>
            </a:r>
            <a:endParaRPr lang="en-US" b="1" dirty="0">
              <a:latin typeface="Palatino Linotype" pitchFamily="18" charset="0"/>
            </a:endParaRPr>
          </a:p>
        </p:txBody>
      </p:sp>
      <p:sp>
        <p:nvSpPr>
          <p:cNvPr id="3" name="Content Placeholder 2"/>
          <p:cNvSpPr>
            <a:spLocks noGrp="1"/>
          </p:cNvSpPr>
          <p:nvPr>
            <p:ph idx="1"/>
          </p:nvPr>
        </p:nvSpPr>
        <p:spPr/>
        <p:txBody>
          <a:bodyPr>
            <a:normAutofit fontScale="85000" lnSpcReduction="20000"/>
          </a:bodyPr>
          <a:lstStyle/>
          <a:p>
            <a:r>
              <a:rPr lang="en-US" dirty="0">
                <a:latin typeface="Palatino Linotype" pitchFamily="18" charset="0"/>
              </a:rPr>
              <a:t>humanized </a:t>
            </a:r>
            <a:r>
              <a:rPr lang="en-US" dirty="0" err="1">
                <a:latin typeface="Palatino Linotype" pitchFamily="18" charset="0"/>
              </a:rPr>
              <a:t>mAb</a:t>
            </a:r>
            <a:r>
              <a:rPr lang="en-US" dirty="0">
                <a:latin typeface="Palatino Linotype" pitchFamily="18" charset="0"/>
              </a:rPr>
              <a:t> that specifically binds to α4β7 </a:t>
            </a:r>
            <a:r>
              <a:rPr lang="en-US" dirty="0" err="1">
                <a:latin typeface="Palatino Linotype" pitchFamily="18" charset="0"/>
              </a:rPr>
              <a:t>integrin</a:t>
            </a:r>
            <a:r>
              <a:rPr lang="en-US" dirty="0">
                <a:latin typeface="Palatino Linotype" pitchFamily="18" charset="0"/>
              </a:rPr>
              <a:t>, blocking its interaction with MAdCAM-1 on intestinal endothelial cells</a:t>
            </a:r>
          </a:p>
          <a:p>
            <a:endParaRPr lang="en-US" dirty="0">
              <a:latin typeface="Palatino Linotype" pitchFamily="18" charset="0"/>
            </a:endParaRPr>
          </a:p>
          <a:p>
            <a:r>
              <a:rPr lang="en-US" dirty="0">
                <a:latin typeface="Palatino Linotype" pitchFamily="18" charset="0"/>
              </a:rPr>
              <a:t>It does not bind to or block the interaction of the α4β1 </a:t>
            </a:r>
            <a:r>
              <a:rPr lang="en-US" dirty="0" err="1">
                <a:latin typeface="Palatino Linotype" pitchFamily="18" charset="0"/>
              </a:rPr>
              <a:t>integrin</a:t>
            </a:r>
            <a:r>
              <a:rPr lang="en-US" dirty="0">
                <a:latin typeface="Palatino Linotype" pitchFamily="18" charset="0"/>
              </a:rPr>
              <a:t> to its </a:t>
            </a:r>
            <a:r>
              <a:rPr lang="en-US" dirty="0" err="1">
                <a:latin typeface="Palatino Linotype" pitchFamily="18" charset="0"/>
              </a:rPr>
              <a:t>addressin</a:t>
            </a:r>
            <a:r>
              <a:rPr lang="en-US" dirty="0">
                <a:latin typeface="Palatino Linotype" pitchFamily="18" charset="0"/>
              </a:rPr>
              <a:t> ligand in the CNS</a:t>
            </a:r>
          </a:p>
          <a:p>
            <a:endParaRPr lang="en-US" dirty="0">
              <a:latin typeface="Palatino Linotype" pitchFamily="18" charset="0"/>
            </a:endParaRPr>
          </a:p>
          <a:p>
            <a:r>
              <a:rPr lang="en-US" dirty="0">
                <a:solidFill>
                  <a:srgbClr val="FF0000"/>
                </a:solidFill>
                <a:latin typeface="Palatino Linotype" pitchFamily="18" charset="0"/>
              </a:rPr>
              <a:t>risk </a:t>
            </a:r>
            <a:r>
              <a:rPr lang="en-US" dirty="0">
                <a:latin typeface="Palatino Linotype" pitchFamily="18" charset="0"/>
              </a:rPr>
              <a:t>of developing </a:t>
            </a:r>
            <a:r>
              <a:rPr lang="en-US" dirty="0">
                <a:solidFill>
                  <a:srgbClr val="FF0000"/>
                </a:solidFill>
                <a:latin typeface="Palatino Linotype" pitchFamily="18" charset="0"/>
              </a:rPr>
              <a:t>PML</a:t>
            </a:r>
            <a:r>
              <a:rPr lang="en-US" dirty="0">
                <a:latin typeface="Palatino Linotype" pitchFamily="18" charset="0"/>
              </a:rPr>
              <a:t> during treatment is </a:t>
            </a:r>
            <a:r>
              <a:rPr lang="en-US" dirty="0">
                <a:solidFill>
                  <a:srgbClr val="FF0000"/>
                </a:solidFill>
                <a:latin typeface="Palatino Linotype" pitchFamily="18" charset="0"/>
              </a:rPr>
              <a:t>substantially lower</a:t>
            </a:r>
          </a:p>
          <a:p>
            <a:endParaRPr lang="en-US" dirty="0">
              <a:solidFill>
                <a:srgbClr val="FF0000"/>
              </a:solidFill>
              <a:latin typeface="Palatino Linotype" pitchFamily="18" charset="0"/>
            </a:endParaRPr>
          </a:p>
          <a:p>
            <a:r>
              <a:rPr lang="en-US" dirty="0">
                <a:latin typeface="Palatino Linotype" pitchFamily="18" charset="0"/>
              </a:rPr>
              <a:t>Efficient in patients with </a:t>
            </a:r>
            <a:r>
              <a:rPr lang="en-US" b="1" dirty="0" err="1">
                <a:latin typeface="Palatino Linotype" pitchFamily="18" charset="0"/>
              </a:rPr>
              <a:t>Crohn</a:t>
            </a:r>
            <a:r>
              <a:rPr lang="en-US" b="1" dirty="0">
                <a:latin typeface="Palatino Linotype" pitchFamily="18" charset="0"/>
              </a:rPr>
              <a:t> disease </a:t>
            </a:r>
            <a:r>
              <a:rPr lang="en-US" dirty="0">
                <a:latin typeface="Palatino Linotype" pitchFamily="18" charset="0"/>
              </a:rPr>
              <a:t>or</a:t>
            </a:r>
            <a:r>
              <a:rPr lang="en-US" b="1" dirty="0">
                <a:latin typeface="Palatino Linotype" pitchFamily="18" charset="0"/>
              </a:rPr>
              <a:t> UC</a:t>
            </a:r>
            <a:endParaRPr lang="en-US" b="1" dirty="0">
              <a:solidFill>
                <a:srgbClr val="FF0000"/>
              </a:solidFill>
              <a:latin typeface="Palatino Linotype"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590800"/>
            <a:ext cx="8229600" cy="1143000"/>
          </a:xfrm>
        </p:spPr>
        <p:txBody>
          <a:bodyPr>
            <a:normAutofit fontScale="90000"/>
          </a:bodyPr>
          <a:lstStyle/>
          <a:p>
            <a:r>
              <a:rPr lang="en-US" dirty="0"/>
              <a:t>4. </a:t>
            </a:r>
            <a:r>
              <a:rPr lang="en-US" b="1" dirty="0">
                <a:latin typeface="Palatino Linotype" pitchFamily="18" charset="0"/>
              </a:rPr>
              <a:t>Inhibitors of Mast Cell Activation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lgn="ctr">
              <a:buNone/>
            </a:pPr>
            <a:r>
              <a:rPr lang="en-US" b="1" dirty="0">
                <a:latin typeface="Palatino Linotype" pitchFamily="18" charset="0"/>
              </a:rPr>
              <a:t>Practical application of monoclonal antibodies</a:t>
            </a:r>
          </a:p>
          <a:p>
            <a:pPr algn="ctr">
              <a:buNone/>
            </a:pPr>
            <a:endParaRPr lang="en-US" b="1" dirty="0">
              <a:latin typeface="Palatino Linotype" pitchFamily="18" charset="0"/>
            </a:endParaRPr>
          </a:p>
          <a:p>
            <a:r>
              <a:rPr lang="en-US" sz="2800" dirty="0">
                <a:latin typeface="Palatino Linotype" pitchFamily="18" charset="0"/>
              </a:rPr>
              <a:t>I</a:t>
            </a:r>
            <a:r>
              <a:rPr lang="en-US" dirty="0">
                <a:latin typeface="Palatino Linotype" pitchFamily="18" charset="0"/>
              </a:rPr>
              <a:t>dentification of phenotypic markers unique to particular cell types</a:t>
            </a:r>
          </a:p>
          <a:p>
            <a:endParaRPr lang="en-US" dirty="0">
              <a:latin typeface="Palatino Linotype" pitchFamily="18" charset="0"/>
            </a:endParaRPr>
          </a:p>
          <a:p>
            <a:r>
              <a:rPr lang="en-US" dirty="0" err="1">
                <a:latin typeface="Palatino Linotype" pitchFamily="18" charset="0"/>
              </a:rPr>
              <a:t>Immunodiagnosis</a:t>
            </a:r>
            <a:r>
              <a:rPr lang="en-US" dirty="0">
                <a:latin typeface="Palatino Linotype" pitchFamily="18" charset="0"/>
              </a:rPr>
              <a:t> </a:t>
            </a:r>
          </a:p>
          <a:p>
            <a:endParaRPr lang="en-US" dirty="0">
              <a:latin typeface="Palatino Linotype" pitchFamily="18" charset="0"/>
            </a:endParaRPr>
          </a:p>
          <a:p>
            <a:r>
              <a:rPr lang="en-US" dirty="0">
                <a:latin typeface="Palatino Linotype" pitchFamily="18" charset="0"/>
              </a:rPr>
              <a:t>Tumor identification</a:t>
            </a:r>
          </a:p>
          <a:p>
            <a:endParaRPr lang="en-US" dirty="0">
              <a:latin typeface="Palatino Linotype" pitchFamily="18" charset="0"/>
            </a:endParaRPr>
          </a:p>
          <a:p>
            <a:r>
              <a:rPr lang="en-US" sz="5700" b="1" dirty="0">
                <a:latin typeface="Palatino Linotype" pitchFamily="18" charset="0"/>
              </a:rPr>
              <a:t>Therapy</a:t>
            </a:r>
          </a:p>
          <a:p>
            <a:endParaRPr lang="en-US" dirty="0">
              <a:latin typeface="Palatino Linotype" pitchFamily="18" charset="0"/>
            </a:endParaRPr>
          </a:p>
          <a:p>
            <a:r>
              <a:rPr lang="en-US" dirty="0">
                <a:latin typeface="Palatino Linotype" pitchFamily="18" charset="0"/>
              </a:rPr>
              <a:t>Functional analysis of cell surface and secreted molecules</a:t>
            </a:r>
          </a:p>
        </p:txBody>
      </p:sp>
      <p:sp>
        <p:nvSpPr>
          <p:cNvPr id="4" name="Title 3"/>
          <p:cNvSpPr>
            <a:spLocks noGrp="1"/>
          </p:cNvSpPr>
          <p:nvPr>
            <p:ph type="title"/>
          </p:nvPr>
        </p:nvSpPr>
        <p:spPr/>
        <p:txBody>
          <a:bodyPr/>
          <a:lstStyle/>
          <a:p>
            <a:r>
              <a:rPr lang="en-US" b="1" dirty="0">
                <a:latin typeface="Palatino Linotype" pitchFamily="18" charset="0"/>
              </a:rPr>
              <a:t>We will discuss…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Palatino Linotype" pitchFamily="18" charset="0"/>
              </a:rPr>
              <a:t>Inhibitors of Mast Cell Activation- </a:t>
            </a:r>
            <a:r>
              <a:rPr lang="en-US" b="1" i="1" dirty="0" err="1">
                <a:latin typeface="Palatino Linotype" pitchFamily="18" charset="0"/>
              </a:rPr>
              <a:t>Omalizumab</a:t>
            </a:r>
            <a:endParaRPr lang="en-US" i="1" dirty="0">
              <a:latin typeface="Palatino Linotype" pitchFamily="18" charset="0"/>
            </a:endParaRPr>
          </a:p>
        </p:txBody>
      </p:sp>
      <p:sp>
        <p:nvSpPr>
          <p:cNvPr id="3" name="Content Placeholder 2"/>
          <p:cNvSpPr>
            <a:spLocks noGrp="1"/>
          </p:cNvSpPr>
          <p:nvPr>
            <p:ph idx="1"/>
          </p:nvPr>
        </p:nvSpPr>
        <p:spPr/>
        <p:txBody>
          <a:bodyPr>
            <a:normAutofit fontScale="85000" lnSpcReduction="20000"/>
          </a:bodyPr>
          <a:lstStyle/>
          <a:p>
            <a:r>
              <a:rPr lang="en-US" dirty="0">
                <a:latin typeface="Palatino Linotype" pitchFamily="18" charset="0"/>
              </a:rPr>
              <a:t>recombinant humanized </a:t>
            </a:r>
            <a:r>
              <a:rPr lang="en-US" dirty="0" err="1">
                <a:latin typeface="Palatino Linotype" pitchFamily="18" charset="0"/>
              </a:rPr>
              <a:t>mAb</a:t>
            </a:r>
            <a:r>
              <a:rPr lang="en-US" dirty="0">
                <a:latin typeface="Palatino Linotype" pitchFamily="18" charset="0"/>
              </a:rPr>
              <a:t> </a:t>
            </a:r>
          </a:p>
          <a:p>
            <a:r>
              <a:rPr lang="en-US" dirty="0">
                <a:latin typeface="Palatino Linotype" pitchFamily="18" charset="0"/>
              </a:rPr>
              <a:t>binds to the Cε3 domain of </a:t>
            </a:r>
            <a:r>
              <a:rPr lang="en-US" dirty="0" err="1">
                <a:latin typeface="Palatino Linotype" pitchFamily="18" charset="0"/>
              </a:rPr>
              <a:t>IgE</a:t>
            </a:r>
            <a:endParaRPr lang="en-US" dirty="0">
              <a:latin typeface="Palatino Linotype" pitchFamily="18" charset="0"/>
            </a:endParaRPr>
          </a:p>
          <a:p>
            <a:r>
              <a:rPr lang="en-US" dirty="0">
                <a:latin typeface="Palatino Linotype" pitchFamily="18" charset="0"/>
              </a:rPr>
              <a:t>free </a:t>
            </a:r>
            <a:r>
              <a:rPr lang="en-US" dirty="0" err="1">
                <a:latin typeface="Palatino Linotype" pitchFamily="18" charset="0"/>
              </a:rPr>
              <a:t>IgE</a:t>
            </a:r>
            <a:r>
              <a:rPr lang="en-US" dirty="0">
                <a:latin typeface="Palatino Linotype" pitchFamily="18" charset="0"/>
              </a:rPr>
              <a:t> is prevented from binding to the mast cell </a:t>
            </a:r>
            <a:r>
              <a:rPr lang="en-US" dirty="0" err="1">
                <a:latin typeface="Palatino Linotype" pitchFamily="18" charset="0"/>
              </a:rPr>
              <a:t>FcεRI</a:t>
            </a:r>
            <a:r>
              <a:rPr lang="en-US" dirty="0">
                <a:latin typeface="Palatino Linotype" pitchFamily="18" charset="0"/>
              </a:rPr>
              <a:t> receptor</a:t>
            </a:r>
          </a:p>
          <a:p>
            <a:r>
              <a:rPr lang="en-US" dirty="0">
                <a:latin typeface="Palatino Linotype" pitchFamily="18" charset="0"/>
              </a:rPr>
              <a:t>specific to </a:t>
            </a:r>
            <a:r>
              <a:rPr lang="en-US" dirty="0" err="1">
                <a:latin typeface="Palatino Linotype" pitchFamily="18" charset="0"/>
              </a:rPr>
              <a:t>IgE</a:t>
            </a:r>
            <a:r>
              <a:rPr lang="en-US" dirty="0">
                <a:latin typeface="Palatino Linotype" pitchFamily="18" charset="0"/>
              </a:rPr>
              <a:t> and does not bind to </a:t>
            </a:r>
            <a:r>
              <a:rPr lang="en-US" dirty="0" err="1">
                <a:latin typeface="Palatino Linotype" pitchFamily="18" charset="0"/>
              </a:rPr>
              <a:t>IgG</a:t>
            </a:r>
            <a:r>
              <a:rPr lang="en-US" dirty="0">
                <a:latin typeface="Palatino Linotype" pitchFamily="18" charset="0"/>
              </a:rPr>
              <a:t> or </a:t>
            </a:r>
            <a:r>
              <a:rPr lang="en-US" dirty="0" err="1">
                <a:latin typeface="Palatino Linotype" pitchFamily="18" charset="0"/>
              </a:rPr>
              <a:t>IgA</a:t>
            </a:r>
            <a:endParaRPr lang="en-US" dirty="0">
              <a:latin typeface="Palatino Linotype" pitchFamily="18" charset="0"/>
            </a:endParaRPr>
          </a:p>
          <a:p>
            <a:endParaRPr lang="en-US" dirty="0">
              <a:latin typeface="Palatino Linotype" pitchFamily="18" charset="0"/>
            </a:endParaRPr>
          </a:p>
          <a:p>
            <a:r>
              <a:rPr lang="en-US" dirty="0">
                <a:latin typeface="Palatino Linotype" pitchFamily="18" charset="0"/>
              </a:rPr>
              <a:t>treatment of poorly controlled asthma despite inhaled corticosteroid use</a:t>
            </a:r>
          </a:p>
          <a:p>
            <a:r>
              <a:rPr lang="en-US" dirty="0">
                <a:latin typeface="Palatino Linotype" pitchFamily="18" charset="0"/>
              </a:rPr>
              <a:t>chronic idiopathic </a:t>
            </a:r>
            <a:r>
              <a:rPr lang="en-US" dirty="0" err="1">
                <a:latin typeface="Palatino Linotype" pitchFamily="18" charset="0"/>
              </a:rPr>
              <a:t>urticaria</a:t>
            </a:r>
            <a:r>
              <a:rPr lang="en-US" dirty="0">
                <a:latin typeface="Palatino Linotype" pitchFamily="18" charset="0"/>
              </a:rPr>
              <a:t> who</a:t>
            </a:r>
          </a:p>
          <a:p>
            <a:r>
              <a:rPr lang="en-US" dirty="0">
                <a:latin typeface="Palatino Linotype" pitchFamily="18" charset="0"/>
              </a:rPr>
              <a:t>chronic idiopathic </a:t>
            </a:r>
            <a:r>
              <a:rPr lang="en-US" dirty="0" err="1">
                <a:latin typeface="Palatino Linotype" pitchFamily="18" charset="0"/>
              </a:rPr>
              <a:t>urticaria</a:t>
            </a:r>
            <a:r>
              <a:rPr lang="en-US" dirty="0">
                <a:latin typeface="Palatino Linotype" pitchFamily="18" charset="0"/>
              </a:rPr>
              <a:t> </a:t>
            </a:r>
            <a:r>
              <a:rPr lang="en-US" dirty="0" err="1">
                <a:latin typeface="Palatino Linotype" pitchFamily="18" charset="0"/>
              </a:rPr>
              <a:t>whoremain</a:t>
            </a:r>
            <a:r>
              <a:rPr lang="en-US" dirty="0">
                <a:latin typeface="Palatino Linotype" pitchFamily="18" charset="0"/>
              </a:rPr>
              <a:t> symptomatic despite H1 antihistamine treatment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1143000"/>
          </a:xfrm>
        </p:spPr>
        <p:txBody>
          <a:bodyPr/>
          <a:lstStyle/>
          <a:p>
            <a:r>
              <a:rPr lang="en-US" b="1" dirty="0">
                <a:latin typeface="Palatino Linotype" pitchFamily="18" charset="0"/>
              </a:rPr>
              <a:t>5. B Cell–Depleting Agent</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Palatino Linotype" pitchFamily="18" charset="0"/>
              </a:rPr>
              <a:t>B Cell–Depleting Agent- </a:t>
            </a:r>
            <a:r>
              <a:rPr lang="en-US" b="1" i="1" dirty="0" err="1">
                <a:latin typeface="Palatino Linotype" pitchFamily="18" charset="0"/>
              </a:rPr>
              <a:t>Rituximab</a:t>
            </a:r>
            <a:endParaRPr lang="en-US" i="1" dirty="0">
              <a:latin typeface="Palatino Linotype" pitchFamily="18" charset="0"/>
            </a:endParaRPr>
          </a:p>
        </p:txBody>
      </p:sp>
      <p:sp>
        <p:nvSpPr>
          <p:cNvPr id="3" name="Content Placeholder 2"/>
          <p:cNvSpPr>
            <a:spLocks noGrp="1"/>
          </p:cNvSpPr>
          <p:nvPr>
            <p:ph idx="1"/>
          </p:nvPr>
        </p:nvSpPr>
        <p:spPr>
          <a:xfrm>
            <a:off x="152400" y="1600200"/>
            <a:ext cx="3886200" cy="4525963"/>
          </a:xfrm>
        </p:spPr>
        <p:txBody>
          <a:bodyPr>
            <a:normAutofit fontScale="77500" lnSpcReduction="20000"/>
          </a:bodyPr>
          <a:lstStyle/>
          <a:p>
            <a:r>
              <a:rPr lang="en-US" sz="2800" dirty="0" err="1">
                <a:latin typeface="Palatino Linotype" pitchFamily="18" charset="0"/>
              </a:rPr>
              <a:t>chimeric</a:t>
            </a:r>
            <a:r>
              <a:rPr lang="en-US" sz="2800" dirty="0">
                <a:latin typeface="Palatino Linotype" pitchFamily="18" charset="0"/>
              </a:rPr>
              <a:t> IgG1 </a:t>
            </a:r>
            <a:r>
              <a:rPr lang="en-US" sz="2800" dirty="0" err="1">
                <a:latin typeface="Palatino Linotype" pitchFamily="18" charset="0"/>
              </a:rPr>
              <a:t>mAb</a:t>
            </a:r>
            <a:r>
              <a:rPr lang="en-US" sz="2800" dirty="0">
                <a:latin typeface="Palatino Linotype" pitchFamily="18" charset="0"/>
              </a:rPr>
              <a:t> with specificity for the </a:t>
            </a:r>
            <a:r>
              <a:rPr lang="fr-FR" sz="2800" dirty="0">
                <a:latin typeface="Palatino Linotype" pitchFamily="18" charset="0"/>
              </a:rPr>
              <a:t>B-lymphocyte surface </a:t>
            </a:r>
            <a:r>
              <a:rPr lang="fr-FR" sz="2800" dirty="0" err="1">
                <a:latin typeface="Palatino Linotype" pitchFamily="18" charset="0"/>
              </a:rPr>
              <a:t>antigen</a:t>
            </a:r>
            <a:r>
              <a:rPr lang="fr-FR" sz="2800" dirty="0">
                <a:latin typeface="Palatino Linotype" pitchFamily="18" charset="0"/>
              </a:rPr>
              <a:t> </a:t>
            </a:r>
            <a:r>
              <a:rPr lang="fr-FR" sz="2800" b="1" dirty="0">
                <a:solidFill>
                  <a:srgbClr val="FF0000"/>
                </a:solidFill>
                <a:latin typeface="Palatino Linotype" pitchFamily="18" charset="0"/>
              </a:rPr>
              <a:t>CD20</a:t>
            </a:r>
            <a:r>
              <a:rPr lang="fr-FR" sz="2800" dirty="0">
                <a:latin typeface="Palatino Linotype" pitchFamily="18" charset="0"/>
              </a:rPr>
              <a:t>, a </a:t>
            </a:r>
            <a:r>
              <a:rPr lang="fr-FR" sz="2800" dirty="0" err="1">
                <a:latin typeface="Palatino Linotype" pitchFamily="18" charset="0"/>
              </a:rPr>
              <a:t>cell</a:t>
            </a:r>
            <a:r>
              <a:rPr lang="fr-FR" sz="2800" dirty="0">
                <a:latin typeface="Palatino Linotype" pitchFamily="18" charset="0"/>
              </a:rPr>
              <a:t>-surface </a:t>
            </a:r>
            <a:r>
              <a:rPr lang="fr-FR" sz="2800" dirty="0" err="1">
                <a:latin typeface="Palatino Linotype" pitchFamily="18" charset="0"/>
              </a:rPr>
              <a:t>molecule</a:t>
            </a:r>
            <a:r>
              <a:rPr lang="fr-FR" sz="2800" dirty="0">
                <a:latin typeface="Palatino Linotype" pitchFamily="18" charset="0"/>
              </a:rPr>
              <a:t> </a:t>
            </a:r>
            <a:r>
              <a:rPr lang="en-US" sz="2800" dirty="0">
                <a:latin typeface="Palatino Linotype" pitchFamily="18" charset="0"/>
              </a:rPr>
              <a:t>expressed on the surface of pre-B through activated mature B cells.</a:t>
            </a:r>
          </a:p>
          <a:p>
            <a:endParaRPr lang="en-US" sz="2800" dirty="0">
              <a:latin typeface="Palatino Linotype" pitchFamily="18" charset="0"/>
            </a:endParaRPr>
          </a:p>
          <a:p>
            <a:r>
              <a:rPr lang="en-US" sz="2800" dirty="0">
                <a:latin typeface="Palatino Linotype" pitchFamily="18" charset="0"/>
              </a:rPr>
              <a:t>It induces </a:t>
            </a:r>
            <a:r>
              <a:rPr lang="en-US" sz="2800" b="1" dirty="0" err="1">
                <a:latin typeface="Palatino Linotype" pitchFamily="18" charset="0"/>
              </a:rPr>
              <a:t>lysis</a:t>
            </a:r>
            <a:r>
              <a:rPr lang="en-US" sz="2800" dirty="0">
                <a:latin typeface="Palatino Linotype" pitchFamily="18" charset="0"/>
              </a:rPr>
              <a:t> of CD20+ B cells by several mechanisms such as </a:t>
            </a:r>
            <a:r>
              <a:rPr lang="en-US" sz="2800" b="1" dirty="0">
                <a:latin typeface="Palatino Linotype" pitchFamily="18" charset="0"/>
              </a:rPr>
              <a:t>complement activation</a:t>
            </a:r>
            <a:r>
              <a:rPr lang="en-US" sz="2800" dirty="0">
                <a:latin typeface="Palatino Linotype" pitchFamily="18" charset="0"/>
              </a:rPr>
              <a:t>, </a:t>
            </a:r>
            <a:r>
              <a:rPr lang="en-US" sz="2800" b="1" dirty="0">
                <a:latin typeface="Palatino Linotype" pitchFamily="18" charset="0"/>
              </a:rPr>
              <a:t>ADCC</a:t>
            </a:r>
            <a:r>
              <a:rPr lang="en-US" sz="2800" dirty="0">
                <a:latin typeface="Palatino Linotype" pitchFamily="18" charset="0"/>
              </a:rPr>
              <a:t>, and induction of </a:t>
            </a:r>
            <a:r>
              <a:rPr lang="en-US" sz="2800" b="1" dirty="0">
                <a:latin typeface="Palatino Linotype" pitchFamily="18" charset="0"/>
              </a:rPr>
              <a:t>apoptosis</a:t>
            </a:r>
            <a:r>
              <a:rPr lang="en-US" sz="2800" dirty="0">
                <a:latin typeface="Palatino Linotype" pitchFamily="18" charset="0"/>
              </a:rPr>
              <a:t>.</a:t>
            </a:r>
          </a:p>
        </p:txBody>
      </p:sp>
      <p:pic>
        <p:nvPicPr>
          <p:cNvPr id="4" name="Picture 3" descr="practneurol-2019-February-19-1-5-F3.large.jpg"/>
          <p:cNvPicPr>
            <a:picLocks noChangeAspect="1"/>
          </p:cNvPicPr>
          <p:nvPr/>
        </p:nvPicPr>
        <p:blipFill>
          <a:blip r:embed="rId2"/>
          <a:stretch>
            <a:fillRect/>
          </a:stretch>
        </p:blipFill>
        <p:spPr>
          <a:xfrm>
            <a:off x="4114800" y="1752600"/>
            <a:ext cx="5029200" cy="4646057"/>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Palatino Linotype" pitchFamily="18" charset="0"/>
              </a:rPr>
              <a:t>B Cell–Depleting Agent- </a:t>
            </a:r>
            <a:r>
              <a:rPr lang="en-US" b="1" i="1" dirty="0" err="1">
                <a:latin typeface="Palatino Linotype" pitchFamily="18" charset="0"/>
              </a:rPr>
              <a:t>Rituximab</a:t>
            </a:r>
            <a:endParaRPr lang="en-US" i="1" dirty="0">
              <a:latin typeface="Palatino Linotype" pitchFamily="18" charset="0"/>
            </a:endParaRPr>
          </a:p>
        </p:txBody>
      </p:sp>
      <p:sp>
        <p:nvSpPr>
          <p:cNvPr id="3" name="Content Placeholder 2"/>
          <p:cNvSpPr>
            <a:spLocks noGrp="1"/>
          </p:cNvSpPr>
          <p:nvPr>
            <p:ph idx="1"/>
          </p:nvPr>
        </p:nvSpPr>
        <p:spPr/>
        <p:txBody>
          <a:bodyPr>
            <a:normAutofit fontScale="85000" lnSpcReduction="20000"/>
          </a:bodyPr>
          <a:lstStyle/>
          <a:p>
            <a:r>
              <a:rPr lang="en-US" dirty="0">
                <a:latin typeface="Palatino Linotype" pitchFamily="18" charset="0"/>
              </a:rPr>
              <a:t>Approved for use in patients with </a:t>
            </a:r>
            <a:r>
              <a:rPr lang="en-US" b="1" dirty="0">
                <a:latin typeface="Palatino Linotype" pitchFamily="18" charset="0"/>
              </a:rPr>
              <a:t>RA</a:t>
            </a:r>
            <a:r>
              <a:rPr lang="en-US" dirty="0">
                <a:latin typeface="Palatino Linotype" pitchFamily="18" charset="0"/>
              </a:rPr>
              <a:t> who are </a:t>
            </a:r>
            <a:r>
              <a:rPr lang="en-US" b="1" dirty="0" err="1">
                <a:latin typeface="Palatino Linotype" pitchFamily="18" charset="0"/>
              </a:rPr>
              <a:t>seropositive</a:t>
            </a:r>
            <a:r>
              <a:rPr lang="en-US" dirty="0">
                <a:latin typeface="Palatino Linotype" pitchFamily="18" charset="0"/>
              </a:rPr>
              <a:t> for rheumatoid factor</a:t>
            </a:r>
          </a:p>
          <a:p>
            <a:endParaRPr lang="en-US" dirty="0">
              <a:latin typeface="Palatino Linotype" pitchFamily="18" charset="0"/>
            </a:endParaRPr>
          </a:p>
          <a:p>
            <a:r>
              <a:rPr lang="en-US" dirty="0">
                <a:latin typeface="Palatino Linotype" pitchFamily="18" charset="0"/>
              </a:rPr>
              <a:t>approved for the treatment of </a:t>
            </a:r>
            <a:r>
              <a:rPr lang="en-US" b="1" dirty="0">
                <a:latin typeface="Palatino Linotype" pitchFamily="18" charset="0"/>
              </a:rPr>
              <a:t>ANCA-associated</a:t>
            </a:r>
            <a:r>
              <a:rPr lang="en-US" dirty="0">
                <a:latin typeface="Palatino Linotype" pitchFamily="18" charset="0"/>
              </a:rPr>
              <a:t> and other </a:t>
            </a:r>
            <a:r>
              <a:rPr lang="en-US" b="1" dirty="0" err="1">
                <a:latin typeface="Palatino Linotype" pitchFamily="18" charset="0"/>
              </a:rPr>
              <a:t>vasculitis</a:t>
            </a:r>
            <a:r>
              <a:rPr lang="en-US" dirty="0">
                <a:latin typeface="Palatino Linotype" pitchFamily="18" charset="0"/>
              </a:rPr>
              <a:t> syndromes</a:t>
            </a:r>
          </a:p>
          <a:p>
            <a:endParaRPr lang="en-US" dirty="0">
              <a:latin typeface="Palatino Linotype" pitchFamily="18" charset="0"/>
            </a:endParaRPr>
          </a:p>
          <a:p>
            <a:r>
              <a:rPr lang="en-US" dirty="0">
                <a:latin typeface="Palatino Linotype" pitchFamily="18" charset="0"/>
              </a:rPr>
              <a:t>Although not yet formally approved, </a:t>
            </a:r>
            <a:r>
              <a:rPr lang="en-US" dirty="0" err="1">
                <a:latin typeface="Palatino Linotype" pitchFamily="18" charset="0"/>
              </a:rPr>
              <a:t>rituximab</a:t>
            </a:r>
            <a:r>
              <a:rPr lang="en-US" dirty="0">
                <a:latin typeface="Palatino Linotype" pitchFamily="18" charset="0"/>
              </a:rPr>
              <a:t> has been used with reported success in the treatment of </a:t>
            </a:r>
            <a:r>
              <a:rPr lang="en-US" b="1" dirty="0">
                <a:latin typeface="Palatino Linotype" pitchFamily="18" charset="0"/>
              </a:rPr>
              <a:t>SLE</a:t>
            </a:r>
            <a:r>
              <a:rPr lang="en-US" dirty="0">
                <a:latin typeface="Palatino Linotype" pitchFamily="18" charset="0"/>
              </a:rPr>
              <a:t>, primary </a:t>
            </a:r>
            <a:r>
              <a:rPr lang="en-US" b="1" dirty="0" err="1">
                <a:latin typeface="Palatino Linotype" pitchFamily="18" charset="0"/>
              </a:rPr>
              <a:t>Sjögren</a:t>
            </a:r>
            <a:r>
              <a:rPr lang="en-US" dirty="0">
                <a:latin typeface="Palatino Linotype" pitchFamily="18" charset="0"/>
              </a:rPr>
              <a:t> syndrome, </a:t>
            </a:r>
            <a:r>
              <a:rPr lang="en-US" b="1" dirty="0">
                <a:latin typeface="Palatino Linotype" pitchFamily="18" charset="0"/>
              </a:rPr>
              <a:t>inflammatory </a:t>
            </a:r>
            <a:r>
              <a:rPr lang="en-US" b="1" dirty="0" err="1">
                <a:latin typeface="Palatino Linotype" pitchFamily="18" charset="0"/>
              </a:rPr>
              <a:t>myopathy</a:t>
            </a:r>
            <a:r>
              <a:rPr lang="en-US" dirty="0">
                <a:latin typeface="Palatino Linotype" pitchFamily="18" charset="0"/>
              </a:rPr>
              <a:t>, </a:t>
            </a:r>
            <a:r>
              <a:rPr lang="en-US" b="1" dirty="0">
                <a:latin typeface="Palatino Linotype" pitchFamily="18" charset="0"/>
              </a:rPr>
              <a:t>chronic inflammatory </a:t>
            </a:r>
            <a:r>
              <a:rPr lang="en-US" b="1" dirty="0" err="1">
                <a:latin typeface="Palatino Linotype" pitchFamily="18" charset="0"/>
              </a:rPr>
              <a:t>demyelinatingpolyneuropathy</a:t>
            </a:r>
            <a:r>
              <a:rPr lang="en-US" b="1" dirty="0">
                <a:latin typeface="Palatino Linotype" pitchFamily="18" charset="0"/>
              </a:rPr>
              <a:t> </a:t>
            </a:r>
            <a:r>
              <a:rPr lang="en-US" dirty="0">
                <a:latin typeface="Palatino Linotype" pitchFamily="18" charset="0"/>
              </a:rPr>
              <a:t>(CIDP), </a:t>
            </a:r>
            <a:r>
              <a:rPr lang="en-US" b="1" dirty="0">
                <a:latin typeface="Palatino Linotype" pitchFamily="18" charset="0"/>
              </a:rPr>
              <a:t>MS</a:t>
            </a:r>
            <a:r>
              <a:rPr lang="en-US" dirty="0">
                <a:latin typeface="Palatino Linotype" pitchFamily="18" charset="0"/>
              </a:rPr>
              <a:t>, and </a:t>
            </a:r>
            <a:r>
              <a:rPr lang="en-US" b="1" dirty="0" err="1">
                <a:latin typeface="Palatino Linotype" pitchFamily="18" charset="0"/>
              </a:rPr>
              <a:t>pemphigus</a:t>
            </a:r>
            <a:r>
              <a:rPr lang="en-US" dirty="0">
                <a:latin typeface="Palatino Linotype" pitchFamily="18" charset="0"/>
              </a:rPr>
              <a: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Side effects of </a:t>
            </a:r>
            <a:r>
              <a:rPr lang="en-US" b="1" i="1" dirty="0" err="1">
                <a:latin typeface="Palatino Linotype" pitchFamily="18" charset="0"/>
              </a:rPr>
              <a:t>Rituximab</a:t>
            </a:r>
            <a:endParaRPr lang="en-US" b="1" i="1" dirty="0">
              <a:latin typeface="Palatino Linotype" pitchFamily="18" charset="0"/>
            </a:endParaRPr>
          </a:p>
        </p:txBody>
      </p:sp>
      <p:sp>
        <p:nvSpPr>
          <p:cNvPr id="3" name="Content Placeholder 2"/>
          <p:cNvSpPr>
            <a:spLocks noGrp="1"/>
          </p:cNvSpPr>
          <p:nvPr>
            <p:ph idx="1"/>
          </p:nvPr>
        </p:nvSpPr>
        <p:spPr>
          <a:xfrm>
            <a:off x="457200" y="1600200"/>
            <a:ext cx="8458200" cy="4525963"/>
          </a:xfrm>
        </p:spPr>
        <p:txBody>
          <a:bodyPr>
            <a:normAutofit/>
          </a:bodyPr>
          <a:lstStyle/>
          <a:p>
            <a:r>
              <a:rPr lang="en-US" dirty="0">
                <a:latin typeface="Palatino Linotype" pitchFamily="18" charset="0"/>
              </a:rPr>
              <a:t>only </a:t>
            </a:r>
            <a:r>
              <a:rPr lang="en-US" dirty="0">
                <a:solidFill>
                  <a:srgbClr val="FF0000"/>
                </a:solidFill>
                <a:latin typeface="Palatino Linotype" pitchFamily="18" charset="0"/>
              </a:rPr>
              <a:t>minimal increases in serious or opportunistic infections </a:t>
            </a:r>
            <a:r>
              <a:rPr lang="en-US" dirty="0">
                <a:latin typeface="Palatino Linotype" pitchFamily="18" charset="0"/>
              </a:rPr>
              <a:t>have been reported</a:t>
            </a:r>
          </a:p>
          <a:p>
            <a:endParaRPr lang="en-US" dirty="0">
              <a:latin typeface="Palatino Linotype" pitchFamily="18" charset="0"/>
            </a:endParaRPr>
          </a:p>
          <a:p>
            <a:r>
              <a:rPr lang="en-US" dirty="0">
                <a:latin typeface="Palatino Linotype" pitchFamily="18" charset="0"/>
              </a:rPr>
              <a:t>carries a safety warning related to an observed increased risk of </a:t>
            </a:r>
            <a:r>
              <a:rPr lang="en-US" dirty="0">
                <a:solidFill>
                  <a:srgbClr val="FF0000"/>
                </a:solidFill>
                <a:latin typeface="Palatino Linotype" pitchFamily="18" charset="0"/>
              </a:rPr>
              <a:t>viral</a:t>
            </a:r>
            <a:r>
              <a:rPr lang="en-US" dirty="0">
                <a:latin typeface="Palatino Linotype" pitchFamily="18" charset="0"/>
              </a:rPr>
              <a:t> </a:t>
            </a:r>
            <a:r>
              <a:rPr lang="en-US" dirty="0">
                <a:solidFill>
                  <a:srgbClr val="FF0000"/>
                </a:solidFill>
                <a:latin typeface="Palatino Linotype" pitchFamily="18" charset="0"/>
              </a:rPr>
              <a:t>infections</a:t>
            </a:r>
            <a:r>
              <a:rPr lang="en-US" dirty="0">
                <a:latin typeface="Palatino Linotype" pitchFamily="18" charset="0"/>
              </a:rPr>
              <a:t>, including </a:t>
            </a:r>
            <a:r>
              <a:rPr lang="en-US" dirty="0">
                <a:solidFill>
                  <a:srgbClr val="FF0000"/>
                </a:solidFill>
                <a:latin typeface="Palatino Linotype" pitchFamily="18" charset="0"/>
              </a:rPr>
              <a:t>CMV</a:t>
            </a:r>
            <a:r>
              <a:rPr lang="en-US" dirty="0">
                <a:latin typeface="Palatino Linotype" pitchFamily="18" charset="0"/>
              </a:rPr>
              <a:t>, </a:t>
            </a:r>
            <a:r>
              <a:rPr lang="en-US" dirty="0">
                <a:solidFill>
                  <a:srgbClr val="FF0000"/>
                </a:solidFill>
                <a:latin typeface="Palatino Linotype" pitchFamily="18" charset="0"/>
              </a:rPr>
              <a:t>herpes simplex virus </a:t>
            </a:r>
            <a:r>
              <a:rPr lang="en-US" dirty="0">
                <a:latin typeface="Palatino Linotype" pitchFamily="18" charset="0"/>
              </a:rPr>
              <a:t>(HSV), </a:t>
            </a:r>
            <a:r>
              <a:rPr lang="en-US" dirty="0" err="1">
                <a:solidFill>
                  <a:srgbClr val="FF0000"/>
                </a:solidFill>
                <a:latin typeface="Palatino Linotype" pitchFamily="18" charset="0"/>
              </a:rPr>
              <a:t>varicella</a:t>
            </a:r>
            <a:r>
              <a:rPr lang="en-US" dirty="0">
                <a:solidFill>
                  <a:srgbClr val="FF0000"/>
                </a:solidFill>
                <a:latin typeface="Palatino Linotype" pitchFamily="18" charset="0"/>
              </a:rPr>
              <a:t>-zoster virus </a:t>
            </a:r>
            <a:r>
              <a:rPr lang="en-US" dirty="0">
                <a:latin typeface="Palatino Linotype" pitchFamily="18" charset="0"/>
              </a:rPr>
              <a:t>(VZV),</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Palatino Linotype" pitchFamily="18" charset="0"/>
              </a:rPr>
              <a:t>T- and B Cell–Depleting Agent- </a:t>
            </a:r>
            <a:r>
              <a:rPr lang="en-US" b="1" i="1" dirty="0" err="1">
                <a:latin typeface="Palatino Linotype" pitchFamily="18" charset="0"/>
              </a:rPr>
              <a:t>Alemtuzumab</a:t>
            </a:r>
            <a:endParaRPr lang="en-US" i="1" dirty="0">
              <a:latin typeface="Palatino Linotype" pitchFamily="18" charset="0"/>
            </a:endParaRPr>
          </a:p>
        </p:txBody>
      </p:sp>
      <p:sp>
        <p:nvSpPr>
          <p:cNvPr id="3" name="Content Placeholder 2"/>
          <p:cNvSpPr>
            <a:spLocks noGrp="1"/>
          </p:cNvSpPr>
          <p:nvPr>
            <p:ph idx="1"/>
          </p:nvPr>
        </p:nvSpPr>
        <p:spPr>
          <a:xfrm>
            <a:off x="457200" y="1981199"/>
            <a:ext cx="8229600" cy="2057401"/>
          </a:xfrm>
        </p:spPr>
        <p:txBody>
          <a:bodyPr>
            <a:normAutofit/>
          </a:bodyPr>
          <a:lstStyle/>
          <a:p>
            <a:r>
              <a:rPr lang="en-US" sz="2400" dirty="0" err="1">
                <a:latin typeface="Palatino Linotype" pitchFamily="18" charset="0"/>
              </a:rPr>
              <a:t>mAb</a:t>
            </a:r>
            <a:r>
              <a:rPr lang="en-US" sz="2400" dirty="0">
                <a:latin typeface="Palatino Linotype" pitchFamily="18" charset="0"/>
              </a:rPr>
              <a:t> with specificity for </a:t>
            </a:r>
            <a:r>
              <a:rPr lang="en-US" sz="2400" b="1" dirty="0">
                <a:solidFill>
                  <a:srgbClr val="FF0000"/>
                </a:solidFill>
                <a:latin typeface="Palatino Linotype" pitchFamily="18" charset="0"/>
              </a:rPr>
              <a:t>CD52</a:t>
            </a:r>
            <a:r>
              <a:rPr lang="en-US" sz="2400" dirty="0">
                <a:latin typeface="Palatino Linotype" pitchFamily="18" charset="0"/>
              </a:rPr>
              <a:t>, an antigen present on the surface of </a:t>
            </a:r>
            <a:r>
              <a:rPr lang="en-US" sz="2400" b="1" dirty="0">
                <a:latin typeface="Palatino Linotype" pitchFamily="18" charset="0"/>
              </a:rPr>
              <a:t>B</a:t>
            </a:r>
            <a:r>
              <a:rPr lang="en-US" sz="2400" dirty="0">
                <a:latin typeface="Palatino Linotype" pitchFamily="18" charset="0"/>
              </a:rPr>
              <a:t> and </a:t>
            </a:r>
            <a:r>
              <a:rPr lang="en-US" sz="2400" b="1" dirty="0">
                <a:latin typeface="Palatino Linotype" pitchFamily="18" charset="0"/>
              </a:rPr>
              <a:t>T</a:t>
            </a:r>
            <a:r>
              <a:rPr lang="en-US" sz="2400" dirty="0">
                <a:latin typeface="Palatino Linotype" pitchFamily="18" charset="0"/>
              </a:rPr>
              <a:t> </a:t>
            </a:r>
            <a:r>
              <a:rPr lang="en-US" sz="2400" b="1" dirty="0">
                <a:latin typeface="Palatino Linotype" pitchFamily="18" charset="0"/>
              </a:rPr>
              <a:t>lymphocytes</a:t>
            </a:r>
            <a:r>
              <a:rPr lang="en-US" sz="2400" dirty="0">
                <a:latin typeface="Palatino Linotype" pitchFamily="18" charset="0"/>
              </a:rPr>
              <a:t> as well as the majority of </a:t>
            </a:r>
            <a:r>
              <a:rPr lang="en-US" sz="2400" b="1" dirty="0" err="1">
                <a:latin typeface="Palatino Linotype" pitchFamily="18" charset="0"/>
              </a:rPr>
              <a:t>monocytes</a:t>
            </a:r>
            <a:r>
              <a:rPr lang="en-US" sz="2400" dirty="0">
                <a:latin typeface="Palatino Linotype" pitchFamily="18" charset="0"/>
              </a:rPr>
              <a:t>, </a:t>
            </a:r>
            <a:r>
              <a:rPr lang="en-US" sz="2400" b="1" dirty="0">
                <a:latin typeface="Palatino Linotype" pitchFamily="18" charset="0"/>
              </a:rPr>
              <a:t>macrophages</a:t>
            </a:r>
            <a:r>
              <a:rPr lang="en-US" sz="2400" dirty="0">
                <a:latin typeface="Palatino Linotype" pitchFamily="18" charset="0"/>
              </a:rPr>
              <a:t>, </a:t>
            </a:r>
            <a:r>
              <a:rPr lang="en-US" sz="2400" b="1" dirty="0">
                <a:latin typeface="Palatino Linotype" pitchFamily="18" charset="0"/>
              </a:rPr>
              <a:t>NK</a:t>
            </a:r>
            <a:r>
              <a:rPr lang="en-US" sz="2400" dirty="0">
                <a:latin typeface="Palatino Linotype" pitchFamily="18" charset="0"/>
              </a:rPr>
              <a:t> </a:t>
            </a:r>
            <a:r>
              <a:rPr lang="en-US" sz="2400" b="1" dirty="0">
                <a:latin typeface="Palatino Linotype" pitchFamily="18" charset="0"/>
              </a:rPr>
              <a:t>cells</a:t>
            </a:r>
            <a:r>
              <a:rPr lang="en-US" sz="2400" dirty="0">
                <a:latin typeface="Palatino Linotype" pitchFamily="18" charset="0"/>
              </a:rPr>
              <a:t>, and a subpopulation of </a:t>
            </a:r>
            <a:r>
              <a:rPr lang="en-US" sz="2400" b="1" dirty="0" err="1">
                <a:latin typeface="Palatino Linotype" pitchFamily="18" charset="0"/>
              </a:rPr>
              <a:t>neutrophils</a:t>
            </a:r>
            <a:endParaRPr lang="en-US" sz="2400" b="1" dirty="0">
              <a:latin typeface="Palatino Linotype" pitchFamily="18" charset="0"/>
            </a:endParaRPr>
          </a:p>
          <a:p>
            <a:endParaRPr lang="en-US" sz="2400" dirty="0">
              <a:latin typeface="Palatino Linotype" pitchFamily="18" charset="0"/>
            </a:endParaRPr>
          </a:p>
        </p:txBody>
      </p:sp>
      <p:pic>
        <p:nvPicPr>
          <p:cNvPr id="4" name="Picture 3" descr="Alemtuzumab-mediated-cytolysis-and-apoptosis-of-T-and-B-lymphocytes-Abbreviations-ADCC.png"/>
          <p:cNvPicPr>
            <a:picLocks noChangeAspect="1"/>
          </p:cNvPicPr>
          <p:nvPr/>
        </p:nvPicPr>
        <p:blipFill>
          <a:blip r:embed="rId2"/>
          <a:stretch>
            <a:fillRect/>
          </a:stretch>
        </p:blipFill>
        <p:spPr>
          <a:xfrm>
            <a:off x="2971799" y="3505200"/>
            <a:ext cx="5648325" cy="335280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0800"/>
            <a:ext cx="8229600" cy="1143000"/>
          </a:xfrm>
        </p:spPr>
        <p:txBody>
          <a:bodyPr>
            <a:normAutofit fontScale="90000"/>
          </a:bodyPr>
          <a:lstStyle/>
          <a:p>
            <a:r>
              <a:rPr lang="en-US" b="1" dirty="0">
                <a:latin typeface="Palatino Linotype" pitchFamily="18" charset="0"/>
              </a:rPr>
              <a:t>6. T- and B Cell–Depleting Agent</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b="1" dirty="0">
                <a:latin typeface="Palatino Linotype" pitchFamily="18" charset="0"/>
              </a:rPr>
              <a:t>T- and B Cell–Depleting Agent- </a:t>
            </a:r>
            <a:r>
              <a:rPr lang="en-US" b="1" i="1" dirty="0" err="1">
                <a:latin typeface="Palatino Linotype" pitchFamily="18" charset="0"/>
              </a:rPr>
              <a:t>Alemtuzumab</a:t>
            </a:r>
            <a:endParaRPr lang="en-US" i="1" dirty="0">
              <a:latin typeface="Palatino Linotype" pitchFamily="18" charset="0"/>
            </a:endParaRPr>
          </a:p>
        </p:txBody>
      </p:sp>
      <p:sp>
        <p:nvSpPr>
          <p:cNvPr id="3" name="Content Placeholder 2"/>
          <p:cNvSpPr>
            <a:spLocks noGrp="1"/>
          </p:cNvSpPr>
          <p:nvPr>
            <p:ph idx="1"/>
          </p:nvPr>
        </p:nvSpPr>
        <p:spPr>
          <a:xfrm>
            <a:off x="0" y="1219200"/>
            <a:ext cx="8763000" cy="2057399"/>
          </a:xfrm>
        </p:spPr>
        <p:txBody>
          <a:bodyPr>
            <a:normAutofit fontScale="85000" lnSpcReduction="10000"/>
          </a:bodyPr>
          <a:lstStyle/>
          <a:p>
            <a:endParaRPr lang="en-US" dirty="0">
              <a:latin typeface="Palatino Linotype" pitchFamily="18" charset="0"/>
            </a:endParaRPr>
          </a:p>
          <a:p>
            <a:r>
              <a:rPr lang="en-US" dirty="0">
                <a:latin typeface="Palatino Linotype" pitchFamily="18" charset="0"/>
              </a:rPr>
              <a:t>Approved for use in the treatment of:  </a:t>
            </a:r>
            <a:r>
              <a:rPr lang="en-US" b="1" dirty="0">
                <a:latin typeface="Palatino Linotype" pitchFamily="18" charset="0"/>
              </a:rPr>
              <a:t>B-cell CLL </a:t>
            </a:r>
            <a:r>
              <a:rPr lang="en-US" dirty="0">
                <a:latin typeface="Palatino Linotype" pitchFamily="18" charset="0"/>
              </a:rPr>
              <a:t>and relapsing-remitting </a:t>
            </a:r>
            <a:r>
              <a:rPr lang="en-US" b="1" dirty="0">
                <a:latin typeface="Palatino Linotype" pitchFamily="18" charset="0"/>
              </a:rPr>
              <a:t>MS</a:t>
            </a:r>
            <a:r>
              <a:rPr lang="en-US" dirty="0">
                <a:latin typeface="Palatino Linotype" pitchFamily="18" charset="0"/>
              </a:rPr>
              <a:t>, </a:t>
            </a:r>
            <a:r>
              <a:rPr lang="en-US" b="1" dirty="0">
                <a:latin typeface="Palatino Linotype" pitchFamily="18" charset="0"/>
              </a:rPr>
              <a:t>T-cell </a:t>
            </a:r>
            <a:r>
              <a:rPr lang="en-US" b="1" dirty="0" err="1">
                <a:latin typeface="Palatino Linotype" pitchFamily="18" charset="0"/>
              </a:rPr>
              <a:t>prolymphocytic</a:t>
            </a:r>
            <a:r>
              <a:rPr lang="en-US" b="1" dirty="0">
                <a:latin typeface="Palatino Linotype" pitchFamily="18" charset="0"/>
              </a:rPr>
              <a:t> leukemia</a:t>
            </a:r>
            <a:r>
              <a:rPr lang="en-US" dirty="0">
                <a:latin typeface="Palatino Linotype" pitchFamily="18" charset="0"/>
              </a:rPr>
              <a:t>, prevention and treatment of acute </a:t>
            </a:r>
            <a:r>
              <a:rPr lang="en-US" b="1" dirty="0" err="1">
                <a:latin typeface="Palatino Linotype" pitchFamily="18" charset="0"/>
              </a:rPr>
              <a:t>GvHD</a:t>
            </a:r>
            <a:r>
              <a:rPr lang="en-US" dirty="0">
                <a:latin typeface="Palatino Linotype" pitchFamily="18" charset="0"/>
              </a:rPr>
              <a:t>, and prevention of </a:t>
            </a:r>
            <a:r>
              <a:rPr lang="en-US" b="1" dirty="0">
                <a:latin typeface="Palatino Linotype" pitchFamily="18" charset="0"/>
              </a:rPr>
              <a:t>allograft rejection</a:t>
            </a:r>
          </a:p>
        </p:txBody>
      </p:sp>
      <p:pic>
        <p:nvPicPr>
          <p:cNvPr id="4" name="Picture 3" descr="A510010 Alemtuzumab.jpg"/>
          <p:cNvPicPr>
            <a:picLocks noChangeAspect="1"/>
          </p:cNvPicPr>
          <p:nvPr/>
        </p:nvPicPr>
        <p:blipFill>
          <a:blip r:embed="rId2"/>
          <a:stretch>
            <a:fillRect/>
          </a:stretch>
        </p:blipFill>
        <p:spPr>
          <a:xfrm>
            <a:off x="4724400" y="3276600"/>
            <a:ext cx="4011168" cy="3581400"/>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b="1" dirty="0">
                <a:latin typeface="Palatino Linotype" pitchFamily="18" charset="0"/>
              </a:rPr>
              <a:t>Side effects of </a:t>
            </a:r>
            <a:r>
              <a:rPr lang="en-US" b="1" i="1" dirty="0" err="1">
                <a:latin typeface="Palatino Linotype" pitchFamily="18" charset="0"/>
              </a:rPr>
              <a:t>Alemtuzumab</a:t>
            </a:r>
            <a:endParaRPr lang="en-US" b="1" i="1" dirty="0">
              <a:latin typeface="Palatino Linotype" pitchFamily="18" charset="0"/>
            </a:endParaRPr>
          </a:p>
        </p:txBody>
      </p:sp>
      <p:sp>
        <p:nvSpPr>
          <p:cNvPr id="3" name="Content Placeholder 2"/>
          <p:cNvSpPr>
            <a:spLocks noGrp="1"/>
          </p:cNvSpPr>
          <p:nvPr>
            <p:ph idx="1"/>
          </p:nvPr>
        </p:nvSpPr>
        <p:spPr>
          <a:xfrm>
            <a:off x="457200" y="1600201"/>
            <a:ext cx="8229600" cy="2057399"/>
          </a:xfrm>
        </p:spPr>
        <p:txBody>
          <a:bodyPr>
            <a:normAutofit fontScale="85000" lnSpcReduction="10000"/>
          </a:bodyPr>
          <a:lstStyle/>
          <a:p>
            <a:r>
              <a:rPr lang="en-US" sz="2400" dirty="0">
                <a:latin typeface="Palatino Linotype" pitchFamily="18" charset="0"/>
              </a:rPr>
              <a:t>Despite the depletion of T lymphocyte, B lymphocyte, NK cell, and </a:t>
            </a:r>
            <a:r>
              <a:rPr lang="en-US" sz="2400" dirty="0" err="1">
                <a:latin typeface="Palatino Linotype" pitchFamily="18" charset="0"/>
              </a:rPr>
              <a:t>monocyte</a:t>
            </a:r>
            <a:r>
              <a:rPr lang="en-US" sz="2400" dirty="0">
                <a:latin typeface="Palatino Linotype" pitchFamily="18" charset="0"/>
              </a:rPr>
              <a:t> populations, </a:t>
            </a:r>
            <a:r>
              <a:rPr lang="en-US" sz="2400" b="1" dirty="0">
                <a:solidFill>
                  <a:srgbClr val="FF0000"/>
                </a:solidFill>
                <a:latin typeface="Palatino Linotype" pitchFamily="18" charset="0"/>
              </a:rPr>
              <a:t>serious infections are NOT significantly increased </a:t>
            </a:r>
            <a:r>
              <a:rPr lang="en-US" sz="2400" dirty="0">
                <a:latin typeface="Palatino Linotype" pitchFamily="18" charset="0"/>
              </a:rPr>
              <a:t>compared with other immunosuppressive regimens</a:t>
            </a:r>
          </a:p>
          <a:p>
            <a:endParaRPr lang="en-US" sz="2400" dirty="0">
              <a:latin typeface="Palatino Linotype" pitchFamily="18" charset="0"/>
            </a:endParaRPr>
          </a:p>
          <a:p>
            <a:r>
              <a:rPr lang="en-US" sz="2400" dirty="0">
                <a:latin typeface="Palatino Linotype" pitchFamily="18" charset="0"/>
              </a:rPr>
              <a:t>significant occurrence of secondary autoimmunity such as </a:t>
            </a:r>
            <a:r>
              <a:rPr lang="en-US" sz="2400" b="1" dirty="0">
                <a:latin typeface="Palatino Linotype" pitchFamily="18" charset="0"/>
              </a:rPr>
              <a:t>autoimmune thyroid disease</a:t>
            </a:r>
            <a:r>
              <a:rPr lang="en-US" sz="2400" dirty="0">
                <a:latin typeface="Palatino Linotype" pitchFamily="18" charset="0"/>
              </a:rPr>
              <a:t> and </a:t>
            </a:r>
            <a:r>
              <a:rPr lang="en-US" sz="2400" b="1" dirty="0">
                <a:latin typeface="Palatino Linotype" pitchFamily="18" charset="0"/>
              </a:rPr>
              <a:t>immune thrombocytopenia</a:t>
            </a:r>
          </a:p>
          <a:p>
            <a:endParaRPr lang="en-US" sz="2400" dirty="0">
              <a:latin typeface="Palatino Linotype" pitchFamily="18" charset="0"/>
            </a:endParaRPr>
          </a:p>
        </p:txBody>
      </p:sp>
      <p:pic>
        <p:nvPicPr>
          <p:cNvPr id="4" name="Picture 3" descr="article_river_1c18f23031e911ebbc8bf9cb12db64d6-must1.png"/>
          <p:cNvPicPr>
            <a:picLocks noChangeAspect="1"/>
          </p:cNvPicPr>
          <p:nvPr/>
        </p:nvPicPr>
        <p:blipFill>
          <a:blip r:embed="rId2"/>
          <a:stretch>
            <a:fillRect/>
          </a:stretch>
        </p:blipFill>
        <p:spPr>
          <a:xfrm>
            <a:off x="2971800" y="3505200"/>
            <a:ext cx="6011177" cy="3194607"/>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Side effects of </a:t>
            </a:r>
            <a:r>
              <a:rPr lang="en-US" b="1" i="1" dirty="0" err="1">
                <a:latin typeface="Palatino Linotype" pitchFamily="18" charset="0"/>
              </a:rPr>
              <a:t>Alemtuzumab</a:t>
            </a:r>
            <a:endParaRPr lang="en-US" b="1" i="1" dirty="0">
              <a:latin typeface="Palatino Linotype" pitchFamily="18" charset="0"/>
            </a:endParaRPr>
          </a:p>
        </p:txBody>
      </p:sp>
      <p:sp>
        <p:nvSpPr>
          <p:cNvPr id="3" name="Content Placeholder 2"/>
          <p:cNvSpPr>
            <a:spLocks noGrp="1"/>
          </p:cNvSpPr>
          <p:nvPr>
            <p:ph idx="1"/>
          </p:nvPr>
        </p:nvSpPr>
        <p:spPr/>
        <p:txBody>
          <a:bodyPr>
            <a:normAutofit fontScale="77500" lnSpcReduction="20000"/>
          </a:bodyPr>
          <a:lstStyle/>
          <a:p>
            <a:r>
              <a:rPr lang="en-US" dirty="0">
                <a:latin typeface="Palatino Linotype" pitchFamily="18" charset="0"/>
              </a:rPr>
              <a:t>Despite the depletion of T lymphocyte, B lymphocyte, NK cell, and </a:t>
            </a:r>
            <a:r>
              <a:rPr lang="en-US" dirty="0" err="1">
                <a:latin typeface="Palatino Linotype" pitchFamily="18" charset="0"/>
              </a:rPr>
              <a:t>monocyte</a:t>
            </a:r>
            <a:r>
              <a:rPr lang="en-US" dirty="0">
                <a:latin typeface="Palatino Linotype" pitchFamily="18" charset="0"/>
              </a:rPr>
              <a:t> populations, </a:t>
            </a:r>
            <a:r>
              <a:rPr lang="en-US" b="1" dirty="0">
                <a:solidFill>
                  <a:srgbClr val="FF0000"/>
                </a:solidFill>
                <a:latin typeface="Palatino Linotype" pitchFamily="18" charset="0"/>
              </a:rPr>
              <a:t>serious infections are NOT significantly increased </a:t>
            </a:r>
            <a:r>
              <a:rPr lang="en-US" dirty="0">
                <a:latin typeface="Palatino Linotype" pitchFamily="18" charset="0"/>
              </a:rPr>
              <a:t>compared with other immunosuppressive regimens</a:t>
            </a:r>
          </a:p>
          <a:p>
            <a:endParaRPr lang="en-US" dirty="0">
              <a:latin typeface="Palatino Linotype" pitchFamily="18" charset="0"/>
            </a:endParaRPr>
          </a:p>
          <a:p>
            <a:r>
              <a:rPr lang="en-US" dirty="0">
                <a:latin typeface="Palatino Linotype" pitchFamily="18" charset="0"/>
              </a:rPr>
              <a:t>significant occurrence of secondary autoimmunity such as </a:t>
            </a:r>
            <a:r>
              <a:rPr lang="en-US" b="1" dirty="0">
                <a:latin typeface="Palatino Linotype" pitchFamily="18" charset="0"/>
              </a:rPr>
              <a:t>autoimmune thyroid disease</a:t>
            </a:r>
            <a:r>
              <a:rPr lang="en-US" dirty="0">
                <a:latin typeface="Palatino Linotype" pitchFamily="18" charset="0"/>
              </a:rPr>
              <a:t> and </a:t>
            </a:r>
            <a:r>
              <a:rPr lang="en-US" b="1" dirty="0">
                <a:latin typeface="Palatino Linotype" pitchFamily="18" charset="0"/>
              </a:rPr>
              <a:t>immune thrombocytopenia</a:t>
            </a:r>
          </a:p>
          <a:p>
            <a:endParaRPr lang="en-US" dirty="0">
              <a:latin typeface="Palatino Linotype" pitchFamily="18" charset="0"/>
            </a:endParaRPr>
          </a:p>
          <a:p>
            <a:r>
              <a:rPr lang="en-US" dirty="0">
                <a:latin typeface="Palatino Linotype" pitchFamily="18" charset="0"/>
              </a:rPr>
              <a:t>The observed autoimmune complications may be caused by </a:t>
            </a:r>
            <a:r>
              <a:rPr lang="en-US" b="1" dirty="0">
                <a:solidFill>
                  <a:schemeClr val="accent3"/>
                </a:solidFill>
                <a:latin typeface="Palatino Linotype" pitchFamily="18" charset="0"/>
              </a:rPr>
              <a:t>homeostatic proliferation of self-reactive memory T cells </a:t>
            </a:r>
            <a:r>
              <a:rPr lang="en-US" dirty="0">
                <a:latin typeface="Palatino Linotype" pitchFamily="18" charset="0"/>
              </a:rPr>
              <a:t>in the absence of an effective T regulatory response during immune reconstitution</a:t>
            </a:r>
            <a:endParaRPr lang="en-US" b="1" dirty="0">
              <a:latin typeface="Palatino Linotype"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Lesson parts</a:t>
            </a:r>
          </a:p>
        </p:txBody>
      </p:sp>
      <p:sp>
        <p:nvSpPr>
          <p:cNvPr id="3" name="Content Placeholder 2"/>
          <p:cNvSpPr>
            <a:spLocks noGrp="1"/>
          </p:cNvSpPr>
          <p:nvPr>
            <p:ph idx="1"/>
          </p:nvPr>
        </p:nvSpPr>
        <p:spPr/>
        <p:txBody>
          <a:bodyPr>
            <a:normAutofit lnSpcReduction="10000"/>
          </a:bodyPr>
          <a:lstStyle/>
          <a:p>
            <a:r>
              <a:rPr lang="en-US" dirty="0">
                <a:latin typeface="Palatino Linotype" pitchFamily="18" charset="0"/>
              </a:rPr>
              <a:t>Monoclonal antibody therapy</a:t>
            </a:r>
          </a:p>
          <a:p>
            <a:r>
              <a:rPr lang="en-US" dirty="0">
                <a:latin typeface="Palatino Linotype" pitchFamily="18" charset="0"/>
              </a:rPr>
              <a:t>Inhibitors of inflammatory cytokines</a:t>
            </a:r>
          </a:p>
          <a:p>
            <a:r>
              <a:rPr lang="en-US" dirty="0">
                <a:latin typeface="Palatino Linotype" pitchFamily="18" charset="0"/>
              </a:rPr>
              <a:t>Inhibitors of the Type 1 Interferon Pathway</a:t>
            </a:r>
          </a:p>
          <a:p>
            <a:r>
              <a:rPr lang="en-US" dirty="0">
                <a:latin typeface="Palatino Linotype" pitchFamily="18" charset="0"/>
              </a:rPr>
              <a:t>Adhesion Molecule Inhibitors</a:t>
            </a:r>
          </a:p>
          <a:p>
            <a:r>
              <a:rPr lang="en-US" dirty="0">
                <a:latin typeface="Palatino Linotype" pitchFamily="18" charset="0"/>
              </a:rPr>
              <a:t>Inhibitors of Mast Cell Activation</a:t>
            </a:r>
          </a:p>
          <a:p>
            <a:r>
              <a:rPr lang="en-US" dirty="0">
                <a:latin typeface="Palatino Linotype" pitchFamily="18" charset="0"/>
              </a:rPr>
              <a:t>B Cell–Depleting Agent</a:t>
            </a:r>
          </a:p>
          <a:p>
            <a:r>
              <a:rPr lang="en-US" dirty="0">
                <a:latin typeface="Palatino Linotype" pitchFamily="18" charset="0"/>
              </a:rPr>
              <a:t>T- and B Cell–Depleting Agent</a:t>
            </a:r>
          </a:p>
          <a:p>
            <a:endParaRPr lang="en-US" dirty="0">
              <a:latin typeface="Palatino Linotype" pitchFamily="18" charset="0"/>
            </a:endParaRP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Monoclonal antibody therapy</a:t>
            </a:r>
          </a:p>
        </p:txBody>
      </p:sp>
      <p:sp>
        <p:nvSpPr>
          <p:cNvPr id="3" name="Content Placeholder 2"/>
          <p:cNvSpPr>
            <a:spLocks noGrp="1"/>
          </p:cNvSpPr>
          <p:nvPr>
            <p:ph idx="1"/>
          </p:nvPr>
        </p:nvSpPr>
        <p:spPr/>
        <p:txBody>
          <a:bodyPr>
            <a:normAutofit/>
          </a:bodyPr>
          <a:lstStyle/>
          <a:p>
            <a:pPr>
              <a:buNone/>
            </a:pPr>
            <a:r>
              <a:rPr lang="en-US" dirty="0">
                <a:latin typeface="Palatino Linotype" pitchFamily="18" charset="0"/>
              </a:rPr>
              <a:t>    the discovery of specific inflammatory mediators and identification of lymphocyte lineages that contribute to the pathology underlying chronic inflammatory disorders have identified </a:t>
            </a:r>
            <a:r>
              <a:rPr lang="en-US" b="1" dirty="0">
                <a:latin typeface="Palatino Linotype" pitchFamily="18" charset="0"/>
              </a:rPr>
              <a:t>immunological targets </a:t>
            </a:r>
            <a:r>
              <a:rPr lang="en-US" dirty="0">
                <a:latin typeface="Palatino Linotype" pitchFamily="18" charset="0"/>
              </a:rPr>
              <a:t>amenable to modification</a:t>
            </a:r>
          </a:p>
          <a:p>
            <a:endParaRPr lang="en-US" dirty="0">
              <a:latin typeface="Palatino Linotype"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Monoclonal antibody therapy</a:t>
            </a:r>
          </a:p>
        </p:txBody>
      </p:sp>
      <p:sp>
        <p:nvSpPr>
          <p:cNvPr id="3" name="Content Placeholder 2"/>
          <p:cNvSpPr>
            <a:spLocks noGrp="1"/>
          </p:cNvSpPr>
          <p:nvPr>
            <p:ph idx="1"/>
          </p:nvPr>
        </p:nvSpPr>
        <p:spPr/>
        <p:txBody>
          <a:bodyPr>
            <a:normAutofit fontScale="92500"/>
          </a:bodyPr>
          <a:lstStyle/>
          <a:p>
            <a:endParaRPr lang="en-US" dirty="0">
              <a:latin typeface="Palatino Linotype" pitchFamily="18" charset="0"/>
            </a:endParaRPr>
          </a:p>
          <a:p>
            <a:pPr>
              <a:buNone/>
            </a:pPr>
            <a:r>
              <a:rPr lang="en-US" dirty="0">
                <a:latin typeface="Palatino Linotype" pitchFamily="18" charset="0"/>
              </a:rPr>
              <a:t>    biological modifiers drastically changed  the treatment of rheumatoid arthritis (RA), inflammatory bowel disease (IBD), psoriasis, </a:t>
            </a:r>
            <a:r>
              <a:rPr lang="en-US" dirty="0" err="1">
                <a:latin typeface="Palatino Linotype" pitchFamily="18" charset="0"/>
              </a:rPr>
              <a:t>spondyloarthropathies</a:t>
            </a:r>
            <a:r>
              <a:rPr lang="en-US" dirty="0">
                <a:latin typeface="Palatino Linotype" pitchFamily="18" charset="0"/>
              </a:rPr>
              <a:t>, </a:t>
            </a:r>
            <a:r>
              <a:rPr lang="en-US" dirty="0" err="1">
                <a:latin typeface="Palatino Linotype" pitchFamily="18" charset="0"/>
              </a:rPr>
              <a:t>antineutrophil</a:t>
            </a:r>
            <a:r>
              <a:rPr lang="en-US" dirty="0">
                <a:latin typeface="Palatino Linotype" pitchFamily="18" charset="0"/>
              </a:rPr>
              <a:t> </a:t>
            </a:r>
            <a:r>
              <a:rPr lang="en-US" dirty="0" err="1">
                <a:latin typeface="Palatino Linotype" pitchFamily="18" charset="0"/>
              </a:rPr>
              <a:t>cytoplasmic</a:t>
            </a:r>
            <a:r>
              <a:rPr lang="en-US" dirty="0">
                <a:latin typeface="Palatino Linotype" pitchFamily="18" charset="0"/>
              </a:rPr>
              <a:t> antibody (ANCA)–associated </a:t>
            </a:r>
            <a:r>
              <a:rPr lang="en-US" dirty="0" err="1">
                <a:latin typeface="Palatino Linotype" pitchFamily="18" charset="0"/>
              </a:rPr>
              <a:t>vasculitis</a:t>
            </a:r>
            <a:r>
              <a:rPr lang="en-US" dirty="0">
                <a:latin typeface="Palatino Linotype" pitchFamily="18" charset="0"/>
              </a:rPr>
              <a:t> syndromes, systemic lupus </a:t>
            </a:r>
            <a:r>
              <a:rPr lang="en-US" dirty="0" err="1">
                <a:latin typeface="Palatino Linotype" pitchFamily="18" charset="0"/>
              </a:rPr>
              <a:t>erythematosus</a:t>
            </a:r>
            <a:r>
              <a:rPr lang="en-US" dirty="0">
                <a:latin typeface="Palatino Linotype" pitchFamily="18" charset="0"/>
              </a:rPr>
              <a:t> (SLE), and other </a:t>
            </a:r>
            <a:r>
              <a:rPr lang="en-US" b="1" dirty="0">
                <a:latin typeface="Palatino Linotype" pitchFamily="18" charset="0"/>
              </a:rPr>
              <a:t>autoimmune diseases </a:t>
            </a:r>
            <a:r>
              <a:rPr lang="en-US" dirty="0">
                <a:latin typeface="Palatino Linotype" pitchFamily="18" charset="0"/>
              </a:rPr>
              <a:t>and </a:t>
            </a:r>
            <a:r>
              <a:rPr lang="en-US" b="1" dirty="0">
                <a:latin typeface="Palatino Linotype" pitchFamily="18" charset="0"/>
              </a:rPr>
              <a:t>allergic disorders. </a:t>
            </a:r>
          </a:p>
          <a:p>
            <a:endParaRPr lang="en-US" dirty="0">
              <a:latin typeface="Palatino Linotype"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Palatino Linotype" pitchFamily="18" charset="0"/>
              </a:rPr>
              <a:t>Monoclonal antibody therapy</a:t>
            </a:r>
          </a:p>
        </p:txBody>
      </p:sp>
      <p:sp>
        <p:nvSpPr>
          <p:cNvPr id="3" name="Content Placeholder 2"/>
          <p:cNvSpPr>
            <a:spLocks noGrp="1"/>
          </p:cNvSpPr>
          <p:nvPr>
            <p:ph idx="1"/>
          </p:nvPr>
        </p:nvSpPr>
        <p:spPr>
          <a:xfrm>
            <a:off x="0" y="1524000"/>
            <a:ext cx="4191000" cy="4525963"/>
          </a:xfrm>
        </p:spPr>
        <p:txBody>
          <a:bodyPr>
            <a:normAutofit fontScale="85000" lnSpcReduction="20000"/>
          </a:bodyPr>
          <a:lstStyle/>
          <a:p>
            <a:endParaRPr lang="en-US" dirty="0">
              <a:latin typeface="Palatino Linotype" pitchFamily="18" charset="0"/>
            </a:endParaRPr>
          </a:p>
          <a:p>
            <a:pPr>
              <a:buNone/>
            </a:pPr>
            <a:r>
              <a:rPr lang="en-US" dirty="0">
                <a:latin typeface="Palatino Linotype" pitchFamily="18" charset="0"/>
              </a:rPr>
              <a:t>    These targeted therapies, although costly, offer individuals affected by these disorders options for </a:t>
            </a:r>
            <a:r>
              <a:rPr lang="en-US" b="1" dirty="0">
                <a:latin typeface="Palatino Linotype" pitchFamily="18" charset="0"/>
              </a:rPr>
              <a:t>better disease control </a:t>
            </a:r>
            <a:r>
              <a:rPr lang="en-US" dirty="0">
                <a:latin typeface="Palatino Linotype" pitchFamily="18" charset="0"/>
              </a:rPr>
              <a:t>and </a:t>
            </a:r>
            <a:r>
              <a:rPr lang="en-US" b="1" dirty="0">
                <a:solidFill>
                  <a:srgbClr val="FF0000"/>
                </a:solidFill>
                <a:latin typeface="Palatino Linotype" pitchFamily="18" charset="0"/>
              </a:rPr>
              <a:t>less of the morbidity </a:t>
            </a:r>
            <a:r>
              <a:rPr lang="en-US" dirty="0">
                <a:latin typeface="Palatino Linotype" pitchFamily="18" charset="0"/>
              </a:rPr>
              <a:t>associated with greater exposure to broader immune suppression and/or corticosteroid use.</a:t>
            </a:r>
          </a:p>
        </p:txBody>
      </p:sp>
      <p:pic>
        <p:nvPicPr>
          <p:cNvPr id="4" name="Picture 3" descr="monoclonal-antibody-illustration_V2.jpg"/>
          <p:cNvPicPr>
            <a:picLocks noChangeAspect="1"/>
          </p:cNvPicPr>
          <p:nvPr/>
        </p:nvPicPr>
        <p:blipFill>
          <a:blip r:embed="rId2"/>
          <a:stretch>
            <a:fillRect/>
          </a:stretch>
        </p:blipFill>
        <p:spPr>
          <a:xfrm>
            <a:off x="4368800" y="3276600"/>
            <a:ext cx="4775200" cy="3581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1565</TotalTime>
  <Words>2702</Words>
  <Application>Microsoft Office PowerPoint</Application>
  <PresentationFormat>On-screen Show (4:3)</PresentationFormat>
  <Paragraphs>264</Paragraphs>
  <Slides>59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59</vt:i4>
      </vt:variant>
    </vt:vector>
  </HeadingPairs>
  <TitlesOfParts>
    <vt:vector size="63" baseType="lpstr">
      <vt:lpstr>Arial</vt:lpstr>
      <vt:lpstr>Calibri</vt:lpstr>
      <vt:lpstr>Palatino Linotype</vt:lpstr>
      <vt:lpstr>Office Theme</vt:lpstr>
      <vt:lpstr>MONOCLONAL ANTIBODIES IN THE THERAPY OF CHRONIC INFLAMMATORY AND AUTOIMMUNE DISEASES</vt:lpstr>
      <vt:lpstr>…Let us remember</vt:lpstr>
      <vt:lpstr>…Let us remember</vt:lpstr>
      <vt:lpstr>…Let us remember</vt:lpstr>
      <vt:lpstr>We will discuss…</vt:lpstr>
      <vt:lpstr>Lesson parts</vt:lpstr>
      <vt:lpstr>Monoclonal antibody therapy</vt:lpstr>
      <vt:lpstr>Monoclonal antibody therapy</vt:lpstr>
      <vt:lpstr>Monoclonal antibody therapy</vt:lpstr>
      <vt:lpstr>1. INHIBITORS OF INFLAMMATORY CYTOKINES</vt:lpstr>
      <vt:lpstr>Tumor Necrosis Factor-α Inhibitors</vt:lpstr>
      <vt:lpstr>Tumor Necrosis Factor-α Inhibitors</vt:lpstr>
      <vt:lpstr>Infliximab, adalimumab, and golimumab</vt:lpstr>
      <vt:lpstr>RA and anti- TNF-α</vt:lpstr>
      <vt:lpstr>Psoriasis and psoriatic arthritis and anti-TNF-α</vt:lpstr>
      <vt:lpstr>Spondyloarthropathies and anti-TNF-α</vt:lpstr>
      <vt:lpstr>IBD and anti–TNF-α </vt:lpstr>
      <vt:lpstr>Side effects of TNF-α inhibitors </vt:lpstr>
      <vt:lpstr>Side effects of TNF-α inhibitors </vt:lpstr>
      <vt:lpstr>IL-1β inhibitors</vt:lpstr>
      <vt:lpstr>IL-1β inhibitors</vt:lpstr>
      <vt:lpstr>IL-1β inhibitors</vt:lpstr>
      <vt:lpstr>Anakinra</vt:lpstr>
      <vt:lpstr>Anakinra</vt:lpstr>
      <vt:lpstr>Anakinra</vt:lpstr>
      <vt:lpstr>Rilonacept and Canakinumab</vt:lpstr>
      <vt:lpstr>IL-6 inhibitors</vt:lpstr>
      <vt:lpstr>Tocilizumab</vt:lpstr>
      <vt:lpstr>Tocilizumab</vt:lpstr>
      <vt:lpstr>Side effects of Tocilizumab</vt:lpstr>
      <vt:lpstr>Side effects of Tocilizumab</vt:lpstr>
      <vt:lpstr>Other IL-6 inhibitors</vt:lpstr>
      <vt:lpstr>Interleukin-12/-23 Inhibitors</vt:lpstr>
      <vt:lpstr>Ustekinumab</vt:lpstr>
      <vt:lpstr>Side effects</vt:lpstr>
      <vt:lpstr>Interleukin-17</vt:lpstr>
      <vt:lpstr>Interleukin-17</vt:lpstr>
      <vt:lpstr>Secukinumab</vt:lpstr>
      <vt:lpstr>Secukinumab and IBD</vt:lpstr>
      <vt:lpstr>Brodalumab</vt:lpstr>
      <vt:lpstr>2. Inhibitors of the Type 1 Interferon Pathway</vt:lpstr>
      <vt:lpstr>Inhibitors of the Type 1 Interferon Pathway</vt:lpstr>
      <vt:lpstr>3. Adhesion Molecule Inhibitors</vt:lpstr>
      <vt:lpstr>Adhesion Molecule Inhibitors</vt:lpstr>
      <vt:lpstr>Natalizumab</vt:lpstr>
      <vt:lpstr>Natalizumab</vt:lpstr>
      <vt:lpstr>Side effects of Natalizumab</vt:lpstr>
      <vt:lpstr>Vedolizumab</vt:lpstr>
      <vt:lpstr>4. Inhibitors of Mast Cell Activation</vt:lpstr>
      <vt:lpstr>Inhibitors of Mast Cell Activation- Omalizumab</vt:lpstr>
      <vt:lpstr>5. B Cell–Depleting Agent</vt:lpstr>
      <vt:lpstr>B Cell–Depleting Agent- Rituximab</vt:lpstr>
      <vt:lpstr>B Cell–Depleting Agent- Rituximab</vt:lpstr>
      <vt:lpstr>Side effects of Rituximab</vt:lpstr>
      <vt:lpstr>T- and B Cell–Depleting Agent- Alemtuzumab</vt:lpstr>
      <vt:lpstr>6. T- and B Cell–Depleting Agent</vt:lpstr>
      <vt:lpstr>T- and B Cell–Depleting Agent- Alemtuzumab</vt:lpstr>
      <vt:lpstr>Side effects of Alemtuzumab</vt:lpstr>
      <vt:lpstr>Side effects of Alemtuzumab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dc:creator>
  <cp:lastModifiedBy>ivanjovanovic77@gmail.com</cp:lastModifiedBy>
  <cp:revision>44</cp:revision>
  <dcterms:created xsi:type="dcterms:W3CDTF">2023-09-23T18:51:52Z</dcterms:created>
  <dcterms:modified xsi:type="dcterms:W3CDTF">2023-09-25T05:26:56Z</dcterms:modified>
</cp:coreProperties>
</file>